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handoutMasterIdLst>
    <p:handoutMasterId r:id="rId20"/>
  </p:handoutMasterIdLst>
  <p:sldIdLst>
    <p:sldId id="256" r:id="rId2"/>
    <p:sldId id="449" r:id="rId3"/>
    <p:sldId id="476" r:id="rId4"/>
    <p:sldId id="453" r:id="rId5"/>
    <p:sldId id="483" r:id="rId6"/>
    <p:sldId id="467" r:id="rId7"/>
    <p:sldId id="468" r:id="rId8"/>
    <p:sldId id="469" r:id="rId9"/>
    <p:sldId id="486" r:id="rId10"/>
    <p:sldId id="484" r:id="rId11"/>
    <p:sldId id="471" r:id="rId12"/>
    <p:sldId id="477" r:id="rId13"/>
    <p:sldId id="478" r:id="rId14"/>
    <p:sldId id="479" r:id="rId15"/>
    <p:sldId id="481" r:id="rId16"/>
    <p:sldId id="482" r:id="rId17"/>
    <p:sldId id="319" r:id="rId18"/>
  </p:sldIdLst>
  <p:sldSz cx="9144000" cy="6858000" type="screen4x3"/>
  <p:notesSz cx="6669088" cy="9928225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ndara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ndara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ndara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ndara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ndara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andara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andara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andara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andara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0107"/>
    <a:srgbClr val="FF0066"/>
    <a:srgbClr val="FF9933"/>
    <a:srgbClr val="F5C040"/>
    <a:srgbClr val="FF6600"/>
    <a:srgbClr val="CE6360"/>
    <a:srgbClr val="7AC5E0"/>
    <a:srgbClr val="73A1EB"/>
    <a:srgbClr val="81C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90053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7" d="100"/>
        <a:sy n="67" d="100"/>
      </p:scale>
      <p:origin x="0" y="98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85AAC-23F6-4BC9-8BE3-CBDAF363D4CE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F41D7186-C1F5-4197-858D-B394F90EA9C0}">
      <dgm:prSet phldrT="[ข้อความ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h-TH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กระบวนการพัฒนาเพื่อให้ได้มาซึ่งคุณภาพ/กิจกรรมพัฒนา</a:t>
          </a:r>
          <a:endParaRPr lang="th-TH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DBF956C-4ABC-4805-9871-7CF27DFAAD80}" type="parTrans" cxnId="{CE8B9111-2C56-4CE5-BA48-643ED580328F}">
      <dgm:prSet/>
      <dgm:spPr/>
      <dgm:t>
        <a:bodyPr/>
        <a:lstStyle/>
        <a:p>
          <a:endParaRPr lang="th-TH"/>
        </a:p>
      </dgm:t>
    </dgm:pt>
    <dgm:pt modelId="{EE3E54CE-7EC0-4DFC-B5AB-719AD88961BF}" type="sibTrans" cxnId="{CE8B9111-2C56-4CE5-BA48-643ED580328F}">
      <dgm:prSet/>
      <dgm:spPr/>
      <dgm:t>
        <a:bodyPr/>
        <a:lstStyle/>
        <a:p>
          <a:endParaRPr lang="th-TH"/>
        </a:p>
      </dgm:t>
    </dgm:pt>
    <dgm:pt modelId="{DAFE2D49-12A0-44E4-B73E-5AE0F86E7D89}">
      <dgm:prSet custT="1"/>
      <dgm:spPr>
        <a:solidFill>
          <a:srgbClr val="FF0066"/>
        </a:solidFill>
      </dgm:spPr>
      <dgm:t>
        <a:bodyPr/>
        <a:lstStyle/>
        <a:p>
          <a:r>
            <a:rPr lang="en-US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2.</a:t>
          </a:r>
          <a:r>
            <a:rPr lang="th-TH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จัดทำแนวทางการดูแลผู้ป่วยวัณโรคและเอดส์แบบ</a:t>
          </a:r>
          <a:r>
            <a:rPr lang="th-TH" sz="14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บูรณา</a:t>
          </a:r>
          <a:r>
            <a:rPr lang="th-TH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การร่วมกัน</a:t>
          </a:r>
        </a:p>
      </dgm:t>
    </dgm:pt>
    <dgm:pt modelId="{ADFF1B69-7580-4C2C-8F12-9EDDB2143B5F}" type="parTrans" cxnId="{1D617BC5-2277-4E35-B1C0-336FDD57AA40}">
      <dgm:prSet/>
      <dgm:spPr>
        <a:solidFill>
          <a:srgbClr val="FF0066"/>
        </a:solidFill>
      </dgm:spPr>
      <dgm:t>
        <a:bodyPr/>
        <a:lstStyle/>
        <a:p>
          <a:endParaRPr lang="th-TH"/>
        </a:p>
      </dgm:t>
    </dgm:pt>
    <dgm:pt modelId="{CB29578D-317D-4EFC-805A-E9535ED65BDB}" type="sibTrans" cxnId="{1D617BC5-2277-4E35-B1C0-336FDD57AA40}">
      <dgm:prSet/>
      <dgm:spPr/>
      <dgm:t>
        <a:bodyPr/>
        <a:lstStyle/>
        <a:p>
          <a:endParaRPr lang="th-TH"/>
        </a:p>
      </dgm:t>
    </dgm:pt>
    <dgm:pt modelId="{AA1DD9EC-2F82-4032-AA1E-A0CEB5E02391}">
      <dgm:prSet custT="1"/>
      <dgm:spPr>
        <a:solidFill>
          <a:srgbClr val="CE6360"/>
        </a:solidFill>
      </dgm:spPr>
      <dgm:t>
        <a:bodyPr/>
        <a:lstStyle/>
        <a:p>
          <a:r>
            <a:rPr lang="en-US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1.</a:t>
          </a:r>
          <a:r>
            <a:rPr lang="th-TH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จัดตั้งคณะทำงาน </a:t>
          </a:r>
          <a:r>
            <a:rPr lang="en-US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ARV </a:t>
          </a:r>
          <a:r>
            <a:rPr lang="th-TH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และ </a:t>
          </a:r>
          <a:r>
            <a:rPr lang="en-US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TB </a:t>
          </a:r>
          <a:r>
            <a:rPr lang="th-TH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มีการ ประชุมปรึกษาหารือ เพื่อพัฒนาระบบบริการในคลินิกและการส่งต่อสื่อสารข้อมูลของทั้ง 2 คลินิก</a:t>
          </a:r>
        </a:p>
      </dgm:t>
    </dgm:pt>
    <dgm:pt modelId="{66957FD1-C738-4836-B34A-CA581F4E9842}" type="parTrans" cxnId="{6F7E2293-B433-4CC0-89F3-30D2EBAC827D}">
      <dgm:prSet/>
      <dgm:spPr>
        <a:solidFill>
          <a:srgbClr val="CE6360"/>
        </a:solidFill>
      </dgm:spPr>
      <dgm:t>
        <a:bodyPr/>
        <a:lstStyle/>
        <a:p>
          <a:endParaRPr lang="th-TH"/>
        </a:p>
      </dgm:t>
    </dgm:pt>
    <dgm:pt modelId="{0689CC41-5EDE-4813-B050-A69BFFB0F999}" type="sibTrans" cxnId="{6F7E2293-B433-4CC0-89F3-30D2EBAC827D}">
      <dgm:prSet/>
      <dgm:spPr/>
      <dgm:t>
        <a:bodyPr/>
        <a:lstStyle/>
        <a:p>
          <a:endParaRPr lang="th-TH"/>
        </a:p>
      </dgm:t>
    </dgm:pt>
    <dgm:pt modelId="{B2D48DD1-B4C6-4D02-BD53-34AC06C0CDF9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3.</a:t>
          </a:r>
          <a:r>
            <a:rPr lang="th-TH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พัฒนาระบบฐานข้อมูล,การบันทึก,การคัดกรอง,การส่งต่อผู้ป่วยในเครือข่ายสุขภาพ</a:t>
          </a:r>
          <a:endParaRPr lang="en-US" sz="1400" dirty="0" smtClean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C939A5A-7935-4B66-A866-7CF75C0518E3}" type="parTrans" cxnId="{721D7084-2057-425E-9919-5F4B8E4B68E8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th-TH"/>
        </a:p>
      </dgm:t>
    </dgm:pt>
    <dgm:pt modelId="{C05AC001-0CBA-4692-BCB8-C57AE7167C4D}" type="sibTrans" cxnId="{721D7084-2057-425E-9919-5F4B8E4B68E8}">
      <dgm:prSet/>
      <dgm:spPr/>
      <dgm:t>
        <a:bodyPr/>
        <a:lstStyle/>
        <a:p>
          <a:endParaRPr lang="th-TH"/>
        </a:p>
      </dgm:t>
    </dgm:pt>
    <dgm:pt modelId="{20762742-20CD-4997-A114-49C34DC8E752}">
      <dgm:prSet/>
      <dgm:spPr/>
      <dgm:t>
        <a:bodyPr/>
        <a:lstStyle/>
        <a:p>
          <a:endParaRPr lang="th-TH"/>
        </a:p>
      </dgm:t>
    </dgm:pt>
    <dgm:pt modelId="{3C9EA985-7039-4178-A58A-8297CE17F213}" type="parTrans" cxnId="{9CBABAE2-E3D3-4E06-B9FE-C1C2424F00DE}">
      <dgm:prSet/>
      <dgm:spPr/>
      <dgm:t>
        <a:bodyPr/>
        <a:lstStyle/>
        <a:p>
          <a:endParaRPr lang="th-TH"/>
        </a:p>
      </dgm:t>
    </dgm:pt>
    <dgm:pt modelId="{69AB4E92-02D8-48F1-AA29-8DFBB67C8C3A}" type="sibTrans" cxnId="{9CBABAE2-E3D3-4E06-B9FE-C1C2424F00DE}">
      <dgm:prSet/>
      <dgm:spPr/>
      <dgm:t>
        <a:bodyPr/>
        <a:lstStyle/>
        <a:p>
          <a:endParaRPr lang="th-TH"/>
        </a:p>
      </dgm:t>
    </dgm:pt>
    <dgm:pt modelId="{BABCF141-E890-480F-A4A9-2E85622D7FF7}">
      <dgm:prSet custT="1"/>
      <dgm:spPr>
        <a:solidFill>
          <a:srgbClr val="7030A0"/>
        </a:solidFill>
      </dgm:spPr>
      <dgm:t>
        <a:bodyPr/>
        <a:lstStyle/>
        <a:p>
          <a:r>
            <a:rPr lang="en-US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4.</a:t>
          </a:r>
          <a:r>
            <a:rPr lang="th-TH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ผู้ป่วยวัณโรคทุกรายได้รับให้คำปรึกษา </a:t>
          </a:r>
          <a:r>
            <a:rPr lang="en-US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VCT </a:t>
          </a:r>
          <a:r>
            <a:rPr lang="th-TH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และตรวจเลือดหาเชื้อ</a:t>
          </a:r>
          <a:r>
            <a:rPr lang="th-TH" sz="14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เอช</a:t>
          </a:r>
          <a:r>
            <a:rPr lang="th-TH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ไอวีให้บริการตรวจเลือดแบบ</a:t>
          </a:r>
          <a:r>
            <a:rPr lang="en-US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 Same day result </a:t>
          </a:r>
          <a:r>
            <a:rPr lang="th-TH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รับรู้ผลได้ใน 45 นาที สามารถให้การรักษาได้เหมาะสมและรวดเร็ว</a:t>
          </a:r>
          <a:endParaRPr lang="th-TH" sz="1400" dirty="0"/>
        </a:p>
      </dgm:t>
    </dgm:pt>
    <dgm:pt modelId="{5F54D03C-9C8D-4659-AA27-1BE8A5210AFA}" type="parTrans" cxnId="{C315076C-ABC7-4C70-862C-A0081F33572E}">
      <dgm:prSet/>
      <dgm:spPr>
        <a:solidFill>
          <a:srgbClr val="7030A0"/>
        </a:solidFill>
      </dgm:spPr>
      <dgm:t>
        <a:bodyPr/>
        <a:lstStyle/>
        <a:p>
          <a:endParaRPr lang="th-TH"/>
        </a:p>
      </dgm:t>
    </dgm:pt>
    <dgm:pt modelId="{E3C80EE7-B791-4D40-AA1E-1F76F0347326}" type="sibTrans" cxnId="{C315076C-ABC7-4C70-862C-A0081F33572E}">
      <dgm:prSet/>
      <dgm:spPr/>
      <dgm:t>
        <a:bodyPr/>
        <a:lstStyle/>
        <a:p>
          <a:endParaRPr lang="th-TH"/>
        </a:p>
      </dgm:t>
    </dgm:pt>
    <dgm:pt modelId="{E195A611-F6F1-47E6-957A-816D0344961C}">
      <dgm:prSet custT="1"/>
      <dgm:spPr>
        <a:solidFill>
          <a:srgbClr val="FF9933"/>
        </a:solidFill>
      </dgm:spPr>
      <dgm:t>
        <a:bodyPr/>
        <a:lstStyle/>
        <a:p>
          <a:r>
            <a:rPr lang="en-US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5.</a:t>
          </a:r>
          <a:r>
            <a:rPr lang="th-TH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ส่งเสริมการพัฒนาศักยภาพทีมผู้ดูแลและแกนนำทั้งเครือข่ายในการดูแลผู้ป่วยเอดส์และวัณโรคอย่างต่อเนื่อง</a:t>
          </a:r>
          <a:endParaRPr lang="th-TH" sz="1400" dirty="0"/>
        </a:p>
      </dgm:t>
    </dgm:pt>
    <dgm:pt modelId="{C4CA4FD0-CF4B-49B3-BD45-0C66EF0CC5B6}" type="parTrans" cxnId="{6EBDD58A-0125-4467-B774-894F2FBA33CA}">
      <dgm:prSet/>
      <dgm:spPr>
        <a:solidFill>
          <a:srgbClr val="FF9933"/>
        </a:solidFill>
      </dgm:spPr>
      <dgm:t>
        <a:bodyPr/>
        <a:lstStyle/>
        <a:p>
          <a:endParaRPr lang="th-TH"/>
        </a:p>
      </dgm:t>
    </dgm:pt>
    <dgm:pt modelId="{14F252A8-441A-4B23-A000-D3EBAEC79361}" type="sibTrans" cxnId="{6EBDD58A-0125-4467-B774-894F2FBA33CA}">
      <dgm:prSet/>
      <dgm:spPr/>
      <dgm:t>
        <a:bodyPr/>
        <a:lstStyle/>
        <a:p>
          <a:endParaRPr lang="th-TH"/>
        </a:p>
      </dgm:t>
    </dgm:pt>
    <dgm:pt modelId="{6BFD3AD6-DA26-4917-B5FD-A7644FDF2BA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6.</a:t>
          </a:r>
          <a:r>
            <a:rPr lang="th-TH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ผู้ป่วยวัณโรคที่มีผล</a:t>
          </a:r>
          <a:r>
            <a:rPr lang="th-TH" sz="14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เอช</a:t>
          </a:r>
          <a:r>
            <a:rPr lang="th-TH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ไอวี พบติดเชื้อ จะประสานทีม </a:t>
          </a:r>
          <a:r>
            <a:rPr lang="en-US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ARV</a:t>
          </a:r>
          <a:r>
            <a:rPr lang="th-TH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เพื่อการดูแลต่อเนื่องต่อไปและผู้ป่วยติดเชื้อ</a:t>
          </a:r>
          <a:r>
            <a:rPr lang="th-TH" sz="14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เอช</a:t>
          </a:r>
          <a:r>
            <a:rPr lang="th-TH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ไอวี/เอดส์ทุกรายได้รับการคัดกรองวัณโรคอย่างน้อย ปีละ 2 ครั้ง และทุกครั้งเมื่อมีอาการที่มารับบริการที่คลินิก โดยใช้ตามแบบฟอร์มการคัดกรอง</a:t>
          </a:r>
          <a:endParaRPr lang="th-TH" sz="1400" dirty="0"/>
        </a:p>
      </dgm:t>
    </dgm:pt>
    <dgm:pt modelId="{5AB5818D-9599-4A70-9E22-1EEADFE13C31}" type="parTrans" cxnId="{8F34CB73-79CE-48E2-AE4C-8C59B21ED562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th-TH"/>
        </a:p>
      </dgm:t>
    </dgm:pt>
    <dgm:pt modelId="{71C213ED-FBB5-458B-A32C-A7BD8DD8146B}" type="sibTrans" cxnId="{8F34CB73-79CE-48E2-AE4C-8C59B21ED562}">
      <dgm:prSet/>
      <dgm:spPr/>
      <dgm:t>
        <a:bodyPr/>
        <a:lstStyle/>
        <a:p>
          <a:endParaRPr lang="th-TH"/>
        </a:p>
      </dgm:t>
    </dgm:pt>
    <dgm:pt modelId="{DDCCCB7D-5007-4539-9A2E-BAFE7AC205F1}">
      <dgm:prSet custT="1"/>
      <dgm:spPr>
        <a:solidFill>
          <a:srgbClr val="FFFF00"/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7.</a:t>
          </a:r>
          <a:r>
            <a:rPr lang="th-TH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ส่งเสริมให้ </a:t>
          </a:r>
          <a:r>
            <a:rPr lang="th-TH" sz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อส</a:t>
          </a:r>
          <a:r>
            <a:rPr lang="th-TH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ม.ในพื้นที่คัดกรองวัณโรค ใช้แบบคัดกรอง </a:t>
          </a:r>
          <a:r>
            <a:rPr lang="th-TH" sz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อส</a:t>
          </a:r>
          <a:r>
            <a:rPr lang="th-TH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ม.หมู่บ้าน จำนวน 1/10 ครัวเรือน และมีการนัดประชุม </a:t>
          </a:r>
          <a:r>
            <a:rPr lang="th-TH" sz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อส</a:t>
          </a:r>
          <a:r>
            <a:rPr lang="th-TH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ม.ทุก 1 เดือนเพื่อชี้แจงและแนะนำให้ทราบเรื่องการปฏิบัติตัวการอยู่ร่วมในครอบครัวและชุมชน</a:t>
          </a:r>
          <a:endParaRPr lang="th-TH" sz="1200" b="1" dirty="0" smtClean="0">
            <a:solidFill>
              <a:schemeClr val="tx1"/>
            </a:solidFill>
            <a:latin typeface="Calibri" pitchFamily="34" charset="0"/>
          </a:endParaRPr>
        </a:p>
      </dgm:t>
    </dgm:pt>
    <dgm:pt modelId="{BED352A7-EF76-4BC8-9BA1-47A9003FDEBC}" type="parTrans" cxnId="{B6FE0A9A-8EDB-4A4D-9C72-1B4FD2D0BA6B}">
      <dgm:prSet/>
      <dgm:spPr>
        <a:solidFill>
          <a:srgbClr val="FFFF00"/>
        </a:solidFill>
      </dgm:spPr>
      <dgm:t>
        <a:bodyPr/>
        <a:lstStyle/>
        <a:p>
          <a:endParaRPr lang="th-TH"/>
        </a:p>
      </dgm:t>
    </dgm:pt>
    <dgm:pt modelId="{A8D4DD42-73B2-49CC-9CA7-66B48581AB49}" type="sibTrans" cxnId="{B6FE0A9A-8EDB-4A4D-9C72-1B4FD2D0BA6B}">
      <dgm:prSet/>
      <dgm:spPr/>
      <dgm:t>
        <a:bodyPr/>
        <a:lstStyle/>
        <a:p>
          <a:endParaRPr lang="th-TH"/>
        </a:p>
      </dgm:t>
    </dgm:pt>
    <dgm:pt modelId="{74BAB319-B706-4F52-8524-6E07DB2C148B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8.</a:t>
          </a:r>
          <a:r>
            <a:rPr lang="th-TH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แกนนำผู้ติดเชื้อ</a:t>
          </a:r>
          <a:r>
            <a:rPr lang="th-TH" sz="14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เอช</a:t>
          </a:r>
          <a:r>
            <a:rPr lang="th-TH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ไอวี/เอดส์ ในคลินิก </a:t>
          </a:r>
          <a:r>
            <a:rPr lang="en-US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ARV</a:t>
          </a:r>
          <a:r>
            <a:rPr lang="th-TH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 เป็นผู้ช่วยในคลินิกในการค้นหา ดูแล ติดตามผู้ป่วยที่มีภาวะเสี่ยงและผู้ป่วยที่เป็นวัณโรค</a:t>
          </a:r>
        </a:p>
      </dgm:t>
    </dgm:pt>
    <dgm:pt modelId="{1170ACE5-8F6B-4647-8F19-CB6D3050B16D}" type="parTrans" cxnId="{4CF2A994-4C2A-4BAE-AEF3-13B162AD8D6C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th-TH"/>
        </a:p>
      </dgm:t>
    </dgm:pt>
    <dgm:pt modelId="{4327247C-1D0A-42F0-986E-482AD826DBF7}" type="sibTrans" cxnId="{4CF2A994-4C2A-4BAE-AEF3-13B162AD8D6C}">
      <dgm:prSet/>
      <dgm:spPr/>
      <dgm:t>
        <a:bodyPr/>
        <a:lstStyle/>
        <a:p>
          <a:endParaRPr lang="th-TH"/>
        </a:p>
      </dgm:t>
    </dgm:pt>
    <dgm:pt modelId="{0B124B91-AAA0-4FCE-B7D6-4A076FCCA4F5}" type="pres">
      <dgm:prSet presAssocID="{CC185AAC-23F6-4BC9-8BE3-CBDAF363D4C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DF882F4-0A80-4C57-B75F-0DFAC4A37D45}" type="pres">
      <dgm:prSet presAssocID="{F41D7186-C1F5-4197-858D-B394F90EA9C0}" presName="centerShape" presStyleLbl="node0" presStyleIdx="0" presStyleCnt="1" custScaleX="134539" custLinFactNeighborX="-96" custLinFactNeighborY="-3022"/>
      <dgm:spPr/>
      <dgm:t>
        <a:bodyPr/>
        <a:lstStyle/>
        <a:p>
          <a:endParaRPr lang="th-TH"/>
        </a:p>
      </dgm:t>
    </dgm:pt>
    <dgm:pt modelId="{029A6228-F026-48AC-AADD-B1725B319586}" type="pres">
      <dgm:prSet presAssocID="{1170ACE5-8F6B-4647-8F19-CB6D3050B16D}" presName="parTrans" presStyleLbl="bgSibTrans2D1" presStyleIdx="0" presStyleCnt="8"/>
      <dgm:spPr/>
      <dgm:t>
        <a:bodyPr/>
        <a:lstStyle/>
        <a:p>
          <a:endParaRPr lang="th-TH"/>
        </a:p>
      </dgm:t>
    </dgm:pt>
    <dgm:pt modelId="{BE5DDDC4-C229-4DF4-B3C3-3463E2DA7138}" type="pres">
      <dgm:prSet presAssocID="{74BAB319-B706-4F52-8524-6E07DB2C148B}" presName="node" presStyleLbl="node1" presStyleIdx="0" presStyleCnt="8" custScaleX="163105" custRadScaleRad="93565" custRadScaleInc="-74588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B88791E-03DB-4093-883A-62C08ACACB21}" type="pres">
      <dgm:prSet presAssocID="{5AB5818D-9599-4A70-9E22-1EEADFE13C31}" presName="parTrans" presStyleLbl="bgSibTrans2D1" presStyleIdx="1" presStyleCnt="8"/>
      <dgm:spPr/>
      <dgm:t>
        <a:bodyPr/>
        <a:lstStyle/>
        <a:p>
          <a:endParaRPr lang="th-TH"/>
        </a:p>
      </dgm:t>
    </dgm:pt>
    <dgm:pt modelId="{6A3C27E7-E6FF-4766-88F9-A43F7C6A4E31}" type="pres">
      <dgm:prSet presAssocID="{6BFD3AD6-DA26-4917-B5FD-A7644FDF2BA4}" presName="node" presStyleLbl="node1" presStyleIdx="1" presStyleCnt="8" custScaleX="153097" custScaleY="228622" custRadScaleRad="127174" custRadScaleInc="48527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1DA4011-FCDC-4D76-89CE-2685A0A74154}" type="pres">
      <dgm:prSet presAssocID="{EC939A5A-7935-4B66-A866-7CF75C0518E3}" presName="parTrans" presStyleLbl="bgSibTrans2D1" presStyleIdx="2" presStyleCnt="8"/>
      <dgm:spPr/>
      <dgm:t>
        <a:bodyPr/>
        <a:lstStyle/>
        <a:p>
          <a:endParaRPr lang="th-TH"/>
        </a:p>
      </dgm:t>
    </dgm:pt>
    <dgm:pt modelId="{BDCFB88D-D187-4DA2-A66E-52D3677EAB8D}" type="pres">
      <dgm:prSet presAssocID="{B2D48DD1-B4C6-4D02-BD53-34AC06C0CDF9}" presName="node" presStyleLbl="node1" presStyleIdx="2" presStyleCnt="8" custScaleX="165370" custScaleY="71183" custRadScaleRad="113673" custRadScaleInc="-5068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59750B1-7B8D-4D08-BF4A-382F72D0B826}" type="pres">
      <dgm:prSet presAssocID="{ADFF1B69-7580-4C2C-8F12-9EDDB2143B5F}" presName="parTrans" presStyleLbl="bgSibTrans2D1" presStyleIdx="3" presStyleCnt="8"/>
      <dgm:spPr/>
      <dgm:t>
        <a:bodyPr/>
        <a:lstStyle/>
        <a:p>
          <a:endParaRPr lang="th-TH"/>
        </a:p>
      </dgm:t>
    </dgm:pt>
    <dgm:pt modelId="{26D5E3C1-32C4-4D59-BF88-E92144D120C5}" type="pres">
      <dgm:prSet presAssocID="{DAFE2D49-12A0-44E4-B73E-5AE0F86E7D89}" presName="node" presStyleLbl="node1" presStyleIdx="3" presStyleCnt="8" custScaleX="137177" custRadScaleRad="96173" custRadScaleInc="-24919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F0DD411-D9C2-4FD3-BE1A-25D078598ECC}" type="pres">
      <dgm:prSet presAssocID="{BED352A7-EF76-4BC8-9BA1-47A9003FDEBC}" presName="parTrans" presStyleLbl="bgSibTrans2D1" presStyleIdx="4" presStyleCnt="8" custLinFactNeighborX="2474" custLinFactNeighborY="1555"/>
      <dgm:spPr/>
      <dgm:t>
        <a:bodyPr/>
        <a:lstStyle/>
        <a:p>
          <a:endParaRPr lang="th-TH"/>
        </a:p>
      </dgm:t>
    </dgm:pt>
    <dgm:pt modelId="{6974AE7E-FAB5-403C-A053-E698788EF332}" type="pres">
      <dgm:prSet presAssocID="{DDCCCB7D-5007-4539-9A2E-BAFE7AC205F1}" presName="node" presStyleLbl="node1" presStyleIdx="4" presStyleCnt="8" custScaleX="144262" custScaleY="180856" custRadScaleRad="95875" custRadScaleInc="26947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61F07A2-81ED-4959-8178-FF529A66C950}" type="pres">
      <dgm:prSet presAssocID="{C4CA4FD0-CF4B-49B3-BD45-0C66EF0CC5B6}" presName="parTrans" presStyleLbl="bgSibTrans2D1" presStyleIdx="5" presStyleCnt="8"/>
      <dgm:spPr/>
      <dgm:t>
        <a:bodyPr/>
        <a:lstStyle/>
        <a:p>
          <a:endParaRPr lang="th-TH"/>
        </a:p>
      </dgm:t>
    </dgm:pt>
    <dgm:pt modelId="{5C2F407D-DBEA-4C88-82A6-056F03BBF3B5}" type="pres">
      <dgm:prSet presAssocID="{E195A611-F6F1-47E6-957A-816D0344961C}" presName="node" presStyleLbl="node1" presStyleIdx="5" presStyleCnt="8" custScaleX="147956" custRadScaleRad="105440" custRadScaleInc="-11147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7B36252-5CEA-42D7-88C1-872C89F949CF}" type="pres">
      <dgm:prSet presAssocID="{5F54D03C-9C8D-4659-AA27-1BE8A5210AFA}" presName="parTrans" presStyleLbl="bgSibTrans2D1" presStyleIdx="6" presStyleCnt="8" custLinFactNeighborX="13174" custLinFactNeighborY="2734"/>
      <dgm:spPr/>
      <dgm:t>
        <a:bodyPr/>
        <a:lstStyle/>
        <a:p>
          <a:endParaRPr lang="th-TH"/>
        </a:p>
      </dgm:t>
    </dgm:pt>
    <dgm:pt modelId="{57CE7CEC-E51C-4E2A-A029-4607E54ADC97}" type="pres">
      <dgm:prSet presAssocID="{BABCF141-E890-480F-A4A9-2E85622D7FF7}" presName="node" presStyleLbl="node1" presStyleIdx="6" presStyleCnt="8" custScaleX="235713" custRadScaleRad="114953" custRadScaleInc="-41406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779B108-2B44-4AB5-8D40-3D4A8BC5E56D}" type="pres">
      <dgm:prSet presAssocID="{66957FD1-C738-4836-B34A-CA581F4E9842}" presName="parTrans" presStyleLbl="bgSibTrans2D1" presStyleIdx="7" presStyleCnt="8"/>
      <dgm:spPr/>
      <dgm:t>
        <a:bodyPr/>
        <a:lstStyle/>
        <a:p>
          <a:endParaRPr lang="th-TH"/>
        </a:p>
      </dgm:t>
    </dgm:pt>
    <dgm:pt modelId="{458B8BBF-9A41-4897-9967-C135D4BF41E6}" type="pres">
      <dgm:prSet presAssocID="{AA1DD9EC-2F82-4032-AA1E-A0CEB5E02391}" presName="node" presStyleLbl="node1" presStyleIdx="7" presStyleCnt="8" custScaleX="131329" custScaleY="132010" custRadScaleRad="88988" custRadScaleInc="79365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657663C-2A13-4046-8B9D-87270ECB9593}" type="presOf" srcId="{F41D7186-C1F5-4197-858D-B394F90EA9C0}" destId="{3DF882F4-0A80-4C57-B75F-0DFAC4A37D45}" srcOrd="0" destOrd="0" presId="urn:microsoft.com/office/officeart/2005/8/layout/radial4"/>
    <dgm:cxn modelId="{721D7084-2057-425E-9919-5F4B8E4B68E8}" srcId="{F41D7186-C1F5-4197-858D-B394F90EA9C0}" destId="{B2D48DD1-B4C6-4D02-BD53-34AC06C0CDF9}" srcOrd="2" destOrd="0" parTransId="{EC939A5A-7935-4B66-A866-7CF75C0518E3}" sibTransId="{C05AC001-0CBA-4692-BCB8-C57AE7167C4D}"/>
    <dgm:cxn modelId="{1D617BC5-2277-4E35-B1C0-336FDD57AA40}" srcId="{F41D7186-C1F5-4197-858D-B394F90EA9C0}" destId="{DAFE2D49-12A0-44E4-B73E-5AE0F86E7D89}" srcOrd="3" destOrd="0" parTransId="{ADFF1B69-7580-4C2C-8F12-9EDDB2143B5F}" sibTransId="{CB29578D-317D-4EFC-805A-E9535ED65BDB}"/>
    <dgm:cxn modelId="{9CBABAE2-E3D3-4E06-B9FE-C1C2424F00DE}" srcId="{CC185AAC-23F6-4BC9-8BE3-CBDAF363D4CE}" destId="{20762742-20CD-4997-A114-49C34DC8E752}" srcOrd="1" destOrd="0" parTransId="{3C9EA985-7039-4178-A58A-8297CE17F213}" sibTransId="{69AB4E92-02D8-48F1-AA29-8DFBB67C8C3A}"/>
    <dgm:cxn modelId="{103D95A2-D017-4024-8CD5-F2EE466A5C71}" type="presOf" srcId="{BABCF141-E890-480F-A4A9-2E85622D7FF7}" destId="{57CE7CEC-E51C-4E2A-A029-4607E54ADC97}" srcOrd="0" destOrd="0" presId="urn:microsoft.com/office/officeart/2005/8/layout/radial4"/>
    <dgm:cxn modelId="{7AECED90-8EC7-45C2-B1B0-9AF8A5D5F223}" type="presOf" srcId="{CC185AAC-23F6-4BC9-8BE3-CBDAF363D4CE}" destId="{0B124B91-AAA0-4FCE-B7D6-4A076FCCA4F5}" srcOrd="0" destOrd="0" presId="urn:microsoft.com/office/officeart/2005/8/layout/radial4"/>
    <dgm:cxn modelId="{CE8B9111-2C56-4CE5-BA48-643ED580328F}" srcId="{CC185AAC-23F6-4BC9-8BE3-CBDAF363D4CE}" destId="{F41D7186-C1F5-4197-858D-B394F90EA9C0}" srcOrd="0" destOrd="0" parTransId="{ADBF956C-4ABC-4805-9871-7CF27DFAAD80}" sibTransId="{EE3E54CE-7EC0-4DFC-B5AB-719AD88961BF}"/>
    <dgm:cxn modelId="{0263D1CA-6D5A-4A60-BBD2-798F3247A588}" type="presOf" srcId="{5F54D03C-9C8D-4659-AA27-1BE8A5210AFA}" destId="{D7B36252-5CEA-42D7-88C1-872C89F949CF}" srcOrd="0" destOrd="0" presId="urn:microsoft.com/office/officeart/2005/8/layout/radial4"/>
    <dgm:cxn modelId="{46A0BB9E-1F66-47EF-9571-B92529C78600}" type="presOf" srcId="{5AB5818D-9599-4A70-9E22-1EEADFE13C31}" destId="{3B88791E-03DB-4093-883A-62C08ACACB21}" srcOrd="0" destOrd="0" presId="urn:microsoft.com/office/officeart/2005/8/layout/radial4"/>
    <dgm:cxn modelId="{E75905D1-44D5-47FF-93E8-D43AD3E53903}" type="presOf" srcId="{66957FD1-C738-4836-B34A-CA581F4E9842}" destId="{E779B108-2B44-4AB5-8D40-3D4A8BC5E56D}" srcOrd="0" destOrd="0" presId="urn:microsoft.com/office/officeart/2005/8/layout/radial4"/>
    <dgm:cxn modelId="{8422E142-C5ED-49D4-904E-6220053E333E}" type="presOf" srcId="{C4CA4FD0-CF4B-49B3-BD45-0C66EF0CC5B6}" destId="{761F07A2-81ED-4959-8178-FF529A66C950}" srcOrd="0" destOrd="0" presId="urn:microsoft.com/office/officeart/2005/8/layout/radial4"/>
    <dgm:cxn modelId="{A3A31E5A-0C09-4175-9BBF-21B00C07A026}" type="presOf" srcId="{DAFE2D49-12A0-44E4-B73E-5AE0F86E7D89}" destId="{26D5E3C1-32C4-4D59-BF88-E92144D120C5}" srcOrd="0" destOrd="0" presId="urn:microsoft.com/office/officeart/2005/8/layout/radial4"/>
    <dgm:cxn modelId="{0DC460F5-95E7-4625-ACBD-98E75BB13B05}" type="presOf" srcId="{AA1DD9EC-2F82-4032-AA1E-A0CEB5E02391}" destId="{458B8BBF-9A41-4897-9967-C135D4BF41E6}" srcOrd="0" destOrd="0" presId="urn:microsoft.com/office/officeart/2005/8/layout/radial4"/>
    <dgm:cxn modelId="{F562FE64-D779-48D3-943A-CB9241760A1A}" type="presOf" srcId="{ADFF1B69-7580-4C2C-8F12-9EDDB2143B5F}" destId="{B59750B1-7B8D-4D08-BF4A-382F72D0B826}" srcOrd="0" destOrd="0" presId="urn:microsoft.com/office/officeart/2005/8/layout/radial4"/>
    <dgm:cxn modelId="{2BB47C33-0AD9-443D-969C-C9561BBB9AAC}" type="presOf" srcId="{74BAB319-B706-4F52-8524-6E07DB2C148B}" destId="{BE5DDDC4-C229-4DF4-B3C3-3463E2DA7138}" srcOrd="0" destOrd="0" presId="urn:microsoft.com/office/officeart/2005/8/layout/radial4"/>
    <dgm:cxn modelId="{8F34CB73-79CE-48E2-AE4C-8C59B21ED562}" srcId="{F41D7186-C1F5-4197-858D-B394F90EA9C0}" destId="{6BFD3AD6-DA26-4917-B5FD-A7644FDF2BA4}" srcOrd="1" destOrd="0" parTransId="{5AB5818D-9599-4A70-9E22-1EEADFE13C31}" sibTransId="{71C213ED-FBB5-458B-A32C-A7BD8DD8146B}"/>
    <dgm:cxn modelId="{47795FD3-BD15-44B3-A228-27A888CB757A}" type="presOf" srcId="{BED352A7-EF76-4BC8-9BA1-47A9003FDEBC}" destId="{EF0DD411-D9C2-4FD3-BE1A-25D078598ECC}" srcOrd="0" destOrd="0" presId="urn:microsoft.com/office/officeart/2005/8/layout/radial4"/>
    <dgm:cxn modelId="{B6FE0A9A-8EDB-4A4D-9C72-1B4FD2D0BA6B}" srcId="{F41D7186-C1F5-4197-858D-B394F90EA9C0}" destId="{DDCCCB7D-5007-4539-9A2E-BAFE7AC205F1}" srcOrd="4" destOrd="0" parTransId="{BED352A7-EF76-4BC8-9BA1-47A9003FDEBC}" sibTransId="{A8D4DD42-73B2-49CC-9CA7-66B48581AB49}"/>
    <dgm:cxn modelId="{763A07FD-B853-4AB4-8957-67EAF306130D}" type="presOf" srcId="{6BFD3AD6-DA26-4917-B5FD-A7644FDF2BA4}" destId="{6A3C27E7-E6FF-4766-88F9-A43F7C6A4E31}" srcOrd="0" destOrd="0" presId="urn:microsoft.com/office/officeart/2005/8/layout/radial4"/>
    <dgm:cxn modelId="{6F7E2293-B433-4CC0-89F3-30D2EBAC827D}" srcId="{F41D7186-C1F5-4197-858D-B394F90EA9C0}" destId="{AA1DD9EC-2F82-4032-AA1E-A0CEB5E02391}" srcOrd="7" destOrd="0" parTransId="{66957FD1-C738-4836-B34A-CA581F4E9842}" sibTransId="{0689CC41-5EDE-4813-B050-A69BFFB0F999}"/>
    <dgm:cxn modelId="{4CF2A994-4C2A-4BAE-AEF3-13B162AD8D6C}" srcId="{F41D7186-C1F5-4197-858D-B394F90EA9C0}" destId="{74BAB319-B706-4F52-8524-6E07DB2C148B}" srcOrd="0" destOrd="0" parTransId="{1170ACE5-8F6B-4647-8F19-CB6D3050B16D}" sibTransId="{4327247C-1D0A-42F0-986E-482AD826DBF7}"/>
    <dgm:cxn modelId="{6F38BADA-DA1B-4DF3-8B4B-BBC738A27167}" type="presOf" srcId="{E195A611-F6F1-47E6-957A-816D0344961C}" destId="{5C2F407D-DBEA-4C88-82A6-056F03BBF3B5}" srcOrd="0" destOrd="0" presId="urn:microsoft.com/office/officeart/2005/8/layout/radial4"/>
    <dgm:cxn modelId="{6EBDD58A-0125-4467-B774-894F2FBA33CA}" srcId="{F41D7186-C1F5-4197-858D-B394F90EA9C0}" destId="{E195A611-F6F1-47E6-957A-816D0344961C}" srcOrd="5" destOrd="0" parTransId="{C4CA4FD0-CF4B-49B3-BD45-0C66EF0CC5B6}" sibTransId="{14F252A8-441A-4B23-A000-D3EBAEC79361}"/>
    <dgm:cxn modelId="{ED3029ED-A64E-47DE-B704-1512C81B83B5}" type="presOf" srcId="{B2D48DD1-B4C6-4D02-BD53-34AC06C0CDF9}" destId="{BDCFB88D-D187-4DA2-A66E-52D3677EAB8D}" srcOrd="0" destOrd="0" presId="urn:microsoft.com/office/officeart/2005/8/layout/radial4"/>
    <dgm:cxn modelId="{F6F225A1-2EC4-4EA9-B105-6FD59CC63A33}" type="presOf" srcId="{1170ACE5-8F6B-4647-8F19-CB6D3050B16D}" destId="{029A6228-F026-48AC-AADD-B1725B319586}" srcOrd="0" destOrd="0" presId="urn:microsoft.com/office/officeart/2005/8/layout/radial4"/>
    <dgm:cxn modelId="{7FCC3E01-37DB-4138-A76C-DA9E3FFB982F}" type="presOf" srcId="{EC939A5A-7935-4B66-A866-7CF75C0518E3}" destId="{A1DA4011-FCDC-4D76-89CE-2685A0A74154}" srcOrd="0" destOrd="0" presId="urn:microsoft.com/office/officeart/2005/8/layout/radial4"/>
    <dgm:cxn modelId="{C315076C-ABC7-4C70-862C-A0081F33572E}" srcId="{F41D7186-C1F5-4197-858D-B394F90EA9C0}" destId="{BABCF141-E890-480F-A4A9-2E85622D7FF7}" srcOrd="6" destOrd="0" parTransId="{5F54D03C-9C8D-4659-AA27-1BE8A5210AFA}" sibTransId="{E3C80EE7-B791-4D40-AA1E-1F76F0347326}"/>
    <dgm:cxn modelId="{8D249166-A36B-4EC5-9365-DB7E17847CCE}" type="presOf" srcId="{DDCCCB7D-5007-4539-9A2E-BAFE7AC205F1}" destId="{6974AE7E-FAB5-403C-A053-E698788EF332}" srcOrd="0" destOrd="0" presId="urn:microsoft.com/office/officeart/2005/8/layout/radial4"/>
    <dgm:cxn modelId="{E6405060-176F-4836-A5DC-7C95E810077F}" type="presParOf" srcId="{0B124B91-AAA0-4FCE-B7D6-4A076FCCA4F5}" destId="{3DF882F4-0A80-4C57-B75F-0DFAC4A37D45}" srcOrd="0" destOrd="0" presId="urn:microsoft.com/office/officeart/2005/8/layout/radial4"/>
    <dgm:cxn modelId="{DDB6C8C4-AE68-4D28-ADD4-110920BE0FED}" type="presParOf" srcId="{0B124B91-AAA0-4FCE-B7D6-4A076FCCA4F5}" destId="{029A6228-F026-48AC-AADD-B1725B319586}" srcOrd="1" destOrd="0" presId="urn:microsoft.com/office/officeart/2005/8/layout/radial4"/>
    <dgm:cxn modelId="{1447B9A1-6835-4151-8E74-BA5CA17303B3}" type="presParOf" srcId="{0B124B91-AAA0-4FCE-B7D6-4A076FCCA4F5}" destId="{BE5DDDC4-C229-4DF4-B3C3-3463E2DA7138}" srcOrd="2" destOrd="0" presId="urn:microsoft.com/office/officeart/2005/8/layout/radial4"/>
    <dgm:cxn modelId="{0B06E398-3394-4E43-98EC-5E00A322AF21}" type="presParOf" srcId="{0B124B91-AAA0-4FCE-B7D6-4A076FCCA4F5}" destId="{3B88791E-03DB-4093-883A-62C08ACACB21}" srcOrd="3" destOrd="0" presId="urn:microsoft.com/office/officeart/2005/8/layout/radial4"/>
    <dgm:cxn modelId="{90DE48B2-253E-494C-B1B3-94F49C64D1A3}" type="presParOf" srcId="{0B124B91-AAA0-4FCE-B7D6-4A076FCCA4F5}" destId="{6A3C27E7-E6FF-4766-88F9-A43F7C6A4E31}" srcOrd="4" destOrd="0" presId="urn:microsoft.com/office/officeart/2005/8/layout/radial4"/>
    <dgm:cxn modelId="{44B98944-D9AC-478A-9C5B-ABB0C0E96762}" type="presParOf" srcId="{0B124B91-AAA0-4FCE-B7D6-4A076FCCA4F5}" destId="{A1DA4011-FCDC-4D76-89CE-2685A0A74154}" srcOrd="5" destOrd="0" presId="urn:microsoft.com/office/officeart/2005/8/layout/radial4"/>
    <dgm:cxn modelId="{CBCB2138-6E97-4E26-8133-DF1D0ED8BAD7}" type="presParOf" srcId="{0B124B91-AAA0-4FCE-B7D6-4A076FCCA4F5}" destId="{BDCFB88D-D187-4DA2-A66E-52D3677EAB8D}" srcOrd="6" destOrd="0" presId="urn:microsoft.com/office/officeart/2005/8/layout/radial4"/>
    <dgm:cxn modelId="{9C543E6C-F6B1-483C-9C6E-80266593D945}" type="presParOf" srcId="{0B124B91-AAA0-4FCE-B7D6-4A076FCCA4F5}" destId="{B59750B1-7B8D-4D08-BF4A-382F72D0B826}" srcOrd="7" destOrd="0" presId="urn:microsoft.com/office/officeart/2005/8/layout/radial4"/>
    <dgm:cxn modelId="{A8E68F22-11ED-401C-9914-3D72DABC8CC9}" type="presParOf" srcId="{0B124B91-AAA0-4FCE-B7D6-4A076FCCA4F5}" destId="{26D5E3C1-32C4-4D59-BF88-E92144D120C5}" srcOrd="8" destOrd="0" presId="urn:microsoft.com/office/officeart/2005/8/layout/radial4"/>
    <dgm:cxn modelId="{5994C36E-EC37-4566-B352-736C3C3F9531}" type="presParOf" srcId="{0B124B91-AAA0-4FCE-B7D6-4A076FCCA4F5}" destId="{EF0DD411-D9C2-4FD3-BE1A-25D078598ECC}" srcOrd="9" destOrd="0" presId="urn:microsoft.com/office/officeart/2005/8/layout/radial4"/>
    <dgm:cxn modelId="{E7B5C01C-B364-4FD5-9AF2-91FBDF478D85}" type="presParOf" srcId="{0B124B91-AAA0-4FCE-B7D6-4A076FCCA4F5}" destId="{6974AE7E-FAB5-403C-A053-E698788EF332}" srcOrd="10" destOrd="0" presId="urn:microsoft.com/office/officeart/2005/8/layout/radial4"/>
    <dgm:cxn modelId="{C6F5E125-109F-4E8A-B858-D8305B8089EA}" type="presParOf" srcId="{0B124B91-AAA0-4FCE-B7D6-4A076FCCA4F5}" destId="{761F07A2-81ED-4959-8178-FF529A66C950}" srcOrd="11" destOrd="0" presId="urn:microsoft.com/office/officeart/2005/8/layout/radial4"/>
    <dgm:cxn modelId="{0EC9B171-878D-4944-9CAC-F670DC543FAD}" type="presParOf" srcId="{0B124B91-AAA0-4FCE-B7D6-4A076FCCA4F5}" destId="{5C2F407D-DBEA-4C88-82A6-056F03BBF3B5}" srcOrd="12" destOrd="0" presId="urn:microsoft.com/office/officeart/2005/8/layout/radial4"/>
    <dgm:cxn modelId="{A12057EB-A13F-4273-9625-9C8ABA83948B}" type="presParOf" srcId="{0B124B91-AAA0-4FCE-B7D6-4A076FCCA4F5}" destId="{D7B36252-5CEA-42D7-88C1-872C89F949CF}" srcOrd="13" destOrd="0" presId="urn:microsoft.com/office/officeart/2005/8/layout/radial4"/>
    <dgm:cxn modelId="{0728D805-D596-4514-A944-6873FA8D0639}" type="presParOf" srcId="{0B124B91-AAA0-4FCE-B7D6-4A076FCCA4F5}" destId="{57CE7CEC-E51C-4E2A-A029-4607E54ADC97}" srcOrd="14" destOrd="0" presId="urn:microsoft.com/office/officeart/2005/8/layout/radial4"/>
    <dgm:cxn modelId="{5BB87FDC-E6EA-460D-AB36-E26DF935EDA2}" type="presParOf" srcId="{0B124B91-AAA0-4FCE-B7D6-4A076FCCA4F5}" destId="{E779B108-2B44-4AB5-8D40-3D4A8BC5E56D}" srcOrd="15" destOrd="0" presId="urn:microsoft.com/office/officeart/2005/8/layout/radial4"/>
    <dgm:cxn modelId="{747755CA-F634-4E83-B560-A9CE44E53D6D}" type="presParOf" srcId="{0B124B91-AAA0-4FCE-B7D6-4A076FCCA4F5}" destId="{458B8BBF-9A41-4897-9967-C135D4BF41E6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5A5CA0-D042-446B-A299-C884F4E9F352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68B27880-A7A7-4D96-A0B0-AC02347D1F04}">
      <dgm:prSet phldrT="[ข้อความ]" custT="1"/>
      <dgm:spPr>
        <a:solidFill>
          <a:srgbClr val="FFFF00"/>
        </a:solidFill>
      </dgm:spPr>
      <dgm:t>
        <a:bodyPr/>
        <a:lstStyle/>
        <a:p>
          <a:r>
            <a:rPr lang="th-TH" sz="2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บทเรียนที่ได้รับ</a:t>
          </a:r>
          <a:endParaRPr lang="th-TH" sz="28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1068BCE-E98E-4E76-A7F2-9BC8A8B5F751}" type="parTrans" cxnId="{BEDDAFF8-CE41-4174-99FF-250932E720D7}">
      <dgm:prSet/>
      <dgm:spPr/>
      <dgm:t>
        <a:bodyPr/>
        <a:lstStyle/>
        <a:p>
          <a:endParaRPr lang="th-TH"/>
        </a:p>
      </dgm:t>
    </dgm:pt>
    <dgm:pt modelId="{B2EFE55B-5509-4792-945E-CE719AAD764E}" type="sibTrans" cxnId="{BEDDAFF8-CE41-4174-99FF-250932E720D7}">
      <dgm:prSet/>
      <dgm:spPr/>
      <dgm:t>
        <a:bodyPr/>
        <a:lstStyle/>
        <a:p>
          <a:endParaRPr lang="th-TH"/>
        </a:p>
      </dgm:t>
    </dgm:pt>
    <dgm:pt modelId="{E2F23AC7-3B4C-48B9-998E-EDD2F0D7E546}">
      <dgm:prSet phldrT="[ข้อความ]"/>
      <dgm:spPr>
        <a:solidFill>
          <a:srgbClr val="FF6600"/>
        </a:solidFill>
      </dgm:spPr>
      <dgm:t>
        <a:bodyPr/>
        <a:lstStyle/>
        <a:p>
          <a:r>
            <a:rPr lang="en-US" dirty="0" smtClean="0">
              <a:latin typeface="Tahoma" pitchFamily="34" charset="0"/>
              <a:ea typeface="Tahoma" pitchFamily="34" charset="0"/>
              <a:cs typeface="Tahoma" pitchFamily="34" charset="0"/>
            </a:rPr>
            <a:t>2.</a:t>
          </a:r>
          <a:r>
            <a:rPr lang="th-TH" dirty="0" smtClean="0">
              <a:latin typeface="Tahoma" pitchFamily="34" charset="0"/>
              <a:ea typeface="Tahoma" pitchFamily="34" charset="0"/>
              <a:cs typeface="Tahoma" pitchFamily="34" charset="0"/>
            </a:rPr>
            <a:t>การบูร</a:t>
          </a:r>
          <a:r>
            <a:rPr lang="th-TH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ณา</a:t>
          </a:r>
          <a:r>
            <a:rPr lang="th-TH" dirty="0" smtClean="0">
              <a:latin typeface="Tahoma" pitchFamily="34" charset="0"/>
              <a:ea typeface="Tahoma" pitchFamily="34" charset="0"/>
              <a:cs typeface="Tahoma" pitchFamily="34" charset="0"/>
            </a:rPr>
            <a:t>การทำงานโรคเอดส์และวัณโรค จะทำให้สามารถค้นพบผู้ป่วยโรคเอดส์และวัณโรคได้ เร็วขึ้น   จะช่วยลดอัตราการตายและลดการแพร่เชื้อโรคได้</a:t>
          </a:r>
          <a:endParaRPr lang="th-TH" dirty="0"/>
        </a:p>
      </dgm:t>
    </dgm:pt>
    <dgm:pt modelId="{200E974F-DE9D-4899-9380-CF63385DEC49}" type="parTrans" cxnId="{C0C6E91D-C7F0-4420-9505-B21640194B8B}">
      <dgm:prSet/>
      <dgm:spPr/>
      <dgm:t>
        <a:bodyPr/>
        <a:lstStyle/>
        <a:p>
          <a:endParaRPr lang="th-TH"/>
        </a:p>
      </dgm:t>
    </dgm:pt>
    <dgm:pt modelId="{0E59905C-1087-470A-BED6-81FFC24EE265}" type="sibTrans" cxnId="{C0C6E91D-C7F0-4420-9505-B21640194B8B}">
      <dgm:prSet/>
      <dgm:spPr/>
      <dgm:t>
        <a:bodyPr/>
        <a:lstStyle/>
        <a:p>
          <a:endParaRPr lang="th-TH"/>
        </a:p>
      </dgm:t>
    </dgm:pt>
    <dgm:pt modelId="{1DDA9B76-B11A-41EB-994B-F268CF1FB0FA}">
      <dgm:prSet phldrT="[ข้อความ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1.</a:t>
          </a:r>
          <a:r>
            <a:rPr lang="th-TH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การให้บริการผู้ป่วยวัณโรคและผู้ป่วยเอดส์ควรให้การดูแลแบบองค์รวม ครอบคลุมทั้ง </a:t>
          </a:r>
          <a:r>
            <a:rPr lang="en-US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4</a:t>
          </a:r>
          <a:r>
            <a:rPr lang="th-TH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มิติ รวมถึงคนในครอบครัวและชุมชน</a:t>
          </a:r>
          <a:endParaRPr lang="th-TH" dirty="0">
            <a:solidFill>
              <a:schemeClr val="bg1"/>
            </a:solidFill>
          </a:endParaRPr>
        </a:p>
      </dgm:t>
    </dgm:pt>
    <dgm:pt modelId="{B1797FF1-8729-4D79-8B8C-E21516822774}" type="parTrans" cxnId="{94655500-E8BA-40A2-8A84-8D1BCF5C7B63}">
      <dgm:prSet/>
      <dgm:spPr/>
      <dgm:t>
        <a:bodyPr/>
        <a:lstStyle/>
        <a:p>
          <a:endParaRPr lang="th-TH"/>
        </a:p>
      </dgm:t>
    </dgm:pt>
    <dgm:pt modelId="{CA4D505A-CD92-4FE9-A91F-2CB68E2444CC}" type="sibTrans" cxnId="{94655500-E8BA-40A2-8A84-8D1BCF5C7B63}">
      <dgm:prSet/>
      <dgm:spPr/>
      <dgm:t>
        <a:bodyPr/>
        <a:lstStyle/>
        <a:p>
          <a:endParaRPr lang="th-TH"/>
        </a:p>
      </dgm:t>
    </dgm:pt>
    <dgm:pt modelId="{41E3ED01-0A06-4A13-9F01-D004AE093A2A}">
      <dgm:prSet/>
      <dgm:spPr/>
      <dgm:t>
        <a:bodyPr/>
        <a:lstStyle/>
        <a:p>
          <a:r>
            <a:rPr lang="en-US" dirty="0" smtClean="0">
              <a:latin typeface="Tahoma" pitchFamily="34" charset="0"/>
              <a:ea typeface="Tahoma" pitchFamily="34" charset="0"/>
              <a:cs typeface="Tahoma" pitchFamily="34" charset="0"/>
            </a:rPr>
            <a:t>3.</a:t>
          </a:r>
          <a:r>
            <a:rPr lang="th-TH" dirty="0" smtClean="0">
              <a:latin typeface="Tahoma" pitchFamily="34" charset="0"/>
              <a:ea typeface="Tahoma" pitchFamily="34" charset="0"/>
              <a:cs typeface="Tahoma" pitchFamily="34" charset="0"/>
            </a:rPr>
            <a:t>จัดประชุมแลกเปลี่ยนเรียนรู้การประสานการทำงานร่วมกันของคลินิกวัณโรค, </a:t>
          </a:r>
          <a:r>
            <a:rPr lang="en-US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h-TH" dirty="0" smtClean="0">
              <a:latin typeface="Tahoma" pitchFamily="34" charset="0"/>
              <a:ea typeface="Tahoma" pitchFamily="34" charset="0"/>
              <a:cs typeface="Tahoma" pitchFamily="34" charset="0"/>
            </a:rPr>
            <a:t>คลินิก </a:t>
          </a:r>
          <a:r>
            <a:rPr lang="en-US" dirty="0" smtClean="0">
              <a:latin typeface="Tahoma" pitchFamily="34" charset="0"/>
              <a:ea typeface="Tahoma" pitchFamily="34" charset="0"/>
              <a:cs typeface="Tahoma" pitchFamily="34" charset="0"/>
            </a:rPr>
            <a:t>ARV  </a:t>
          </a:r>
          <a:r>
            <a:rPr lang="th-TH" dirty="0" smtClean="0">
              <a:latin typeface="Tahoma" pitchFamily="34" charset="0"/>
              <a:ea typeface="Tahoma" pitchFamily="34" charset="0"/>
              <a:cs typeface="Tahoma" pitchFamily="34" charset="0"/>
            </a:rPr>
            <a:t>และทีม </a:t>
          </a:r>
          <a:r>
            <a:rPr lang="en-US" dirty="0" smtClean="0">
              <a:latin typeface="Tahoma" pitchFamily="34" charset="0"/>
              <a:ea typeface="Tahoma" pitchFamily="34" charset="0"/>
              <a:cs typeface="Tahoma" pitchFamily="34" charset="0"/>
            </a:rPr>
            <a:t>PCT 2 </a:t>
          </a:r>
          <a:r>
            <a:rPr lang="th-TH" dirty="0" smtClean="0">
              <a:latin typeface="Tahoma" pitchFamily="34" charset="0"/>
              <a:ea typeface="Tahoma" pitchFamily="34" charset="0"/>
              <a:cs typeface="Tahoma" pitchFamily="34" charset="0"/>
            </a:rPr>
            <a:t>เดือน/ครั้ง อย่างต่อเนื่อง รวมถึงการทบทวนเหตุการณ์สำคัญที่เกิดขึ้น อาการแทรกซ้อนที่เกิดขึ้นในแต่ละโรค เพื่อนำมาปรับปรุงและพัฒนางานต่อไป</a:t>
          </a:r>
        </a:p>
      </dgm:t>
    </dgm:pt>
    <dgm:pt modelId="{225FC24B-30B7-4057-B907-0B30A9C24B93}" type="parTrans" cxnId="{82B3A319-0EF2-44E9-A229-50604411447E}">
      <dgm:prSet/>
      <dgm:spPr/>
      <dgm:t>
        <a:bodyPr/>
        <a:lstStyle/>
        <a:p>
          <a:endParaRPr lang="th-TH"/>
        </a:p>
      </dgm:t>
    </dgm:pt>
    <dgm:pt modelId="{E5E56B7C-7EDC-4145-B8BF-2E8B8A789B52}" type="sibTrans" cxnId="{82B3A319-0EF2-44E9-A229-50604411447E}">
      <dgm:prSet/>
      <dgm:spPr/>
      <dgm:t>
        <a:bodyPr/>
        <a:lstStyle/>
        <a:p>
          <a:endParaRPr lang="th-TH"/>
        </a:p>
      </dgm:t>
    </dgm:pt>
    <dgm:pt modelId="{5F225D36-4A5B-4D96-AAC8-A3ECDC67DB61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>
              <a:latin typeface="Tahoma" pitchFamily="34" charset="0"/>
              <a:ea typeface="Tahoma" pitchFamily="34" charset="0"/>
              <a:cs typeface="Tahoma" pitchFamily="34" charset="0"/>
            </a:rPr>
            <a:t>4.</a:t>
          </a:r>
          <a:r>
            <a:rPr lang="th-TH" dirty="0" smtClean="0">
              <a:latin typeface="Tahoma" pitchFamily="34" charset="0"/>
              <a:ea typeface="Tahoma" pitchFamily="34" charset="0"/>
              <a:cs typeface="Tahoma" pitchFamily="34" charset="0"/>
            </a:rPr>
            <a:t>การคัดกรองผู้ป่วย</a:t>
          </a:r>
          <a:r>
            <a:rPr lang="th-TH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เอช</a:t>
          </a:r>
          <a:r>
            <a:rPr lang="th-TH" dirty="0" smtClean="0">
              <a:latin typeface="Tahoma" pitchFamily="34" charset="0"/>
              <a:ea typeface="Tahoma" pitchFamily="34" charset="0"/>
              <a:cs typeface="Tahoma" pitchFamily="34" charset="0"/>
            </a:rPr>
            <a:t>ไอวีในคลินิก </a:t>
          </a:r>
          <a:r>
            <a:rPr lang="en-US" dirty="0" smtClean="0">
              <a:latin typeface="Tahoma" pitchFamily="34" charset="0"/>
              <a:ea typeface="Tahoma" pitchFamily="34" charset="0"/>
              <a:cs typeface="Tahoma" pitchFamily="34" charset="0"/>
            </a:rPr>
            <a:t>ARV </a:t>
          </a:r>
          <a:r>
            <a:rPr lang="th-TH" dirty="0" smtClean="0">
              <a:latin typeface="Tahoma" pitchFamily="34" charset="0"/>
              <a:ea typeface="Tahoma" pitchFamily="34" charset="0"/>
              <a:cs typeface="Tahoma" pitchFamily="34" charset="0"/>
            </a:rPr>
            <a:t>ปีละ 2 ครั้ง และคัดกรองทุกครั้งที่มารับบริการในคลินิกหากพบมีอาการดังกล่าวทำให้สามารถรับรู้สถานะสุขภาพของผู้ป่วยได้เร็ว</a:t>
          </a:r>
        </a:p>
      </dgm:t>
    </dgm:pt>
    <dgm:pt modelId="{2F576E57-D364-43DF-8AE1-C25DD8067049}" type="parTrans" cxnId="{19AEBCD8-3D46-4D04-85A5-D1876F1C3F02}">
      <dgm:prSet/>
      <dgm:spPr/>
      <dgm:t>
        <a:bodyPr/>
        <a:lstStyle/>
        <a:p>
          <a:endParaRPr lang="th-TH"/>
        </a:p>
      </dgm:t>
    </dgm:pt>
    <dgm:pt modelId="{77BEDCF1-75C3-4E0C-B4CA-4D61499CD941}" type="sibTrans" cxnId="{19AEBCD8-3D46-4D04-85A5-D1876F1C3F02}">
      <dgm:prSet/>
      <dgm:spPr/>
      <dgm:t>
        <a:bodyPr/>
        <a:lstStyle/>
        <a:p>
          <a:endParaRPr lang="th-TH"/>
        </a:p>
      </dgm:t>
    </dgm:pt>
    <dgm:pt modelId="{28802627-21C2-470C-A478-2AD5FC118E8F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dirty="0" smtClean="0">
              <a:latin typeface="Tahoma" pitchFamily="34" charset="0"/>
              <a:ea typeface="Tahoma" pitchFamily="34" charset="0"/>
              <a:cs typeface="Tahoma" pitchFamily="34" charset="0"/>
            </a:rPr>
            <a:t>5.</a:t>
          </a:r>
          <a:r>
            <a:rPr lang="th-TH" dirty="0" smtClean="0">
              <a:latin typeface="Tahoma" pitchFamily="34" charset="0"/>
              <a:ea typeface="Tahoma" pitchFamily="34" charset="0"/>
              <a:cs typeface="Tahoma" pitchFamily="34" charset="0"/>
            </a:rPr>
            <a:t>การพัฒนาศักยภาพของบุคลากร เพื่อนำความรู้ทีทันสมัยมาปรับใช้ในการดูแลผู้ป่วยต่อไป</a:t>
          </a:r>
        </a:p>
      </dgm:t>
    </dgm:pt>
    <dgm:pt modelId="{6A6C03D2-52E5-4161-9BF8-9E24B2C6C2E4}" type="parTrans" cxnId="{FA96ED61-CAD4-46A1-9B28-00191702E5E4}">
      <dgm:prSet/>
      <dgm:spPr/>
      <dgm:t>
        <a:bodyPr/>
        <a:lstStyle/>
        <a:p>
          <a:endParaRPr lang="th-TH"/>
        </a:p>
      </dgm:t>
    </dgm:pt>
    <dgm:pt modelId="{124B1DF3-3581-4525-8DD5-26C20E4EFE9C}" type="sibTrans" cxnId="{FA96ED61-CAD4-46A1-9B28-00191702E5E4}">
      <dgm:prSet/>
      <dgm:spPr/>
      <dgm:t>
        <a:bodyPr/>
        <a:lstStyle/>
        <a:p>
          <a:endParaRPr lang="th-TH"/>
        </a:p>
      </dgm:t>
    </dgm:pt>
    <dgm:pt modelId="{0130AB5B-9552-4A76-BF74-D66E1A394B50}">
      <dgm:prSet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n-US" dirty="0" smtClean="0">
              <a:latin typeface="Tahoma" pitchFamily="34" charset="0"/>
              <a:ea typeface="Tahoma" pitchFamily="34" charset="0"/>
              <a:cs typeface="Tahoma" pitchFamily="34" charset="0"/>
            </a:rPr>
            <a:t>6.</a:t>
          </a:r>
          <a:r>
            <a:rPr lang="th-TH" dirty="0" smtClean="0">
              <a:latin typeface="Tahoma" pitchFamily="34" charset="0"/>
              <a:ea typeface="Tahoma" pitchFamily="34" charset="0"/>
              <a:cs typeface="Tahoma" pitchFamily="34" charset="0"/>
            </a:rPr>
            <a:t>แกนนำผู้ติดเชื้อ</a:t>
          </a:r>
          <a:r>
            <a:rPr lang="th-TH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เอช</a:t>
          </a:r>
          <a:r>
            <a:rPr lang="th-TH" dirty="0" smtClean="0">
              <a:latin typeface="Tahoma" pitchFamily="34" charset="0"/>
              <a:ea typeface="Tahoma" pitchFamily="34" charset="0"/>
              <a:cs typeface="Tahoma" pitchFamily="34" charset="0"/>
            </a:rPr>
            <a:t>ไอวีเป็นกำลังสำคัญในการขับเคลื่อนการติดตาม เยียวยาผู้ป่วย เพื่อการรักษาอย่างต่อเนื่อง</a:t>
          </a:r>
        </a:p>
      </dgm:t>
    </dgm:pt>
    <dgm:pt modelId="{08C2F1B4-BD5F-41BF-847C-0616231E9DA8}" type="parTrans" cxnId="{29C75D3C-1B10-4338-BA32-ECF06A80FDEC}">
      <dgm:prSet/>
      <dgm:spPr/>
      <dgm:t>
        <a:bodyPr/>
        <a:lstStyle/>
        <a:p>
          <a:endParaRPr lang="th-TH"/>
        </a:p>
      </dgm:t>
    </dgm:pt>
    <dgm:pt modelId="{2C15F530-142E-4EF1-BB2B-A57BC1485CB3}" type="sibTrans" cxnId="{29C75D3C-1B10-4338-BA32-ECF06A80FDEC}">
      <dgm:prSet/>
      <dgm:spPr/>
      <dgm:t>
        <a:bodyPr/>
        <a:lstStyle/>
        <a:p>
          <a:endParaRPr lang="th-TH"/>
        </a:p>
      </dgm:t>
    </dgm:pt>
    <dgm:pt modelId="{D3C6D770-39FC-46DB-BFB6-0AF2948FE1BE}" type="pres">
      <dgm:prSet presAssocID="{B45A5CA0-D042-446B-A299-C884F4E9F35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BBD8B532-DBF0-42B5-A163-76A928883BD6}" type="pres">
      <dgm:prSet presAssocID="{68B27880-A7A7-4D96-A0B0-AC02347D1F04}" presName="singleCycle" presStyleCnt="0"/>
      <dgm:spPr/>
    </dgm:pt>
    <dgm:pt modelId="{B2A6EF48-4013-41B2-923E-8425DEB31777}" type="pres">
      <dgm:prSet presAssocID="{68B27880-A7A7-4D96-A0B0-AC02347D1F04}" presName="singleCenter" presStyleLbl="node1" presStyleIdx="0" presStyleCnt="7" custScaleX="137256" custScaleY="58824" custLinFactNeighborX="3120" custLinFactNeighborY="-2945">
        <dgm:presLayoutVars>
          <dgm:chMax val="7"/>
          <dgm:chPref val="7"/>
        </dgm:presLayoutVars>
      </dgm:prSet>
      <dgm:spPr/>
      <dgm:t>
        <a:bodyPr/>
        <a:lstStyle/>
        <a:p>
          <a:endParaRPr lang="th-TH"/>
        </a:p>
      </dgm:t>
    </dgm:pt>
    <dgm:pt modelId="{D9374979-0648-460D-BCE0-DED9AF7745ED}" type="pres">
      <dgm:prSet presAssocID="{200E974F-DE9D-4899-9380-CF63385DEC49}" presName="Name56" presStyleLbl="parChTrans1D2" presStyleIdx="0" presStyleCnt="6"/>
      <dgm:spPr/>
      <dgm:t>
        <a:bodyPr/>
        <a:lstStyle/>
        <a:p>
          <a:endParaRPr lang="th-TH"/>
        </a:p>
      </dgm:t>
    </dgm:pt>
    <dgm:pt modelId="{53B3AE6B-CB8B-47C0-90A8-150F1690AD76}" type="pres">
      <dgm:prSet presAssocID="{E2F23AC7-3B4C-48B9-998E-EDD2F0D7E546}" presName="text0" presStyleLbl="node1" presStyleIdx="1" presStyleCnt="7" custScaleX="181448" custScaleY="145831" custRadScaleRad="139328" custRadScaleInc="-36162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E835C41-C254-4A6D-B4B0-0B2F9B5BB996}" type="pres">
      <dgm:prSet presAssocID="{08C2F1B4-BD5F-41BF-847C-0616231E9DA8}" presName="Name56" presStyleLbl="parChTrans1D2" presStyleIdx="1" presStyleCnt="6"/>
      <dgm:spPr/>
      <dgm:t>
        <a:bodyPr/>
        <a:lstStyle/>
        <a:p>
          <a:endParaRPr lang="th-TH"/>
        </a:p>
      </dgm:t>
    </dgm:pt>
    <dgm:pt modelId="{50671F16-0FDD-4481-BB30-290C59E77C97}" type="pres">
      <dgm:prSet presAssocID="{0130AB5B-9552-4A76-BF74-D66E1A394B50}" presName="text0" presStyleLbl="node1" presStyleIdx="2" presStyleCnt="7" custScaleX="174203" custScaleY="180949" custRadScaleRad="129277" custRadScaleInc="14819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F3421C9-8938-4C4B-9FB5-ABB2EC5304AA}" type="pres">
      <dgm:prSet presAssocID="{6A6C03D2-52E5-4161-9BF8-9E24B2C6C2E4}" presName="Name56" presStyleLbl="parChTrans1D2" presStyleIdx="2" presStyleCnt="6"/>
      <dgm:spPr/>
      <dgm:t>
        <a:bodyPr/>
        <a:lstStyle/>
        <a:p>
          <a:endParaRPr lang="th-TH"/>
        </a:p>
      </dgm:t>
    </dgm:pt>
    <dgm:pt modelId="{37E3B0B9-1554-4248-8840-9E75443A5510}" type="pres">
      <dgm:prSet presAssocID="{28802627-21C2-470C-A478-2AD5FC118E8F}" presName="text0" presStyleLbl="node1" presStyleIdx="3" presStyleCnt="7" custScaleX="223092" custScaleY="157536" custRadScaleRad="128308" custRadScaleInc="-19131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3D2C58A-99C5-4024-B407-258ED52D573E}" type="pres">
      <dgm:prSet presAssocID="{2F576E57-D364-43DF-8AE1-C25DD8067049}" presName="Name56" presStyleLbl="parChTrans1D2" presStyleIdx="3" presStyleCnt="6"/>
      <dgm:spPr/>
      <dgm:t>
        <a:bodyPr/>
        <a:lstStyle/>
        <a:p>
          <a:endParaRPr lang="th-TH"/>
        </a:p>
      </dgm:t>
    </dgm:pt>
    <dgm:pt modelId="{1DD340BA-9F0A-4F30-BD3D-BC069F3461C8}" type="pres">
      <dgm:prSet presAssocID="{5F225D36-4A5B-4D96-AAC8-A3ECDC67DB61}" presName="text0" presStyleLbl="node1" presStyleIdx="4" presStyleCnt="7" custScaleX="169265" custScaleY="169242" custRadScaleRad="79716" custRadScaleInc="-59239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3D6072D-0C25-4F8D-B7F9-1C1FF5465D63}" type="pres">
      <dgm:prSet presAssocID="{225FC24B-30B7-4057-B907-0B30A9C24B93}" presName="Name56" presStyleLbl="parChTrans1D2" presStyleIdx="4" presStyleCnt="6"/>
      <dgm:spPr/>
      <dgm:t>
        <a:bodyPr/>
        <a:lstStyle/>
        <a:p>
          <a:endParaRPr lang="th-TH"/>
        </a:p>
      </dgm:t>
    </dgm:pt>
    <dgm:pt modelId="{88332BAF-06BC-49CE-81BD-95C7A3580978}" type="pres">
      <dgm:prSet presAssocID="{41E3ED01-0A06-4A13-9F01-D004AE093A2A}" presName="text0" presStyleLbl="node1" presStyleIdx="5" presStyleCnt="7" custScaleX="270868" custScaleY="181942" custRadScaleRad="130928" custRadScaleInc="19356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0336203-7579-4560-9934-D292BA6B0E36}" type="pres">
      <dgm:prSet presAssocID="{B1797FF1-8729-4D79-8B8C-E21516822774}" presName="Name56" presStyleLbl="parChTrans1D2" presStyleIdx="5" presStyleCnt="6"/>
      <dgm:spPr/>
      <dgm:t>
        <a:bodyPr/>
        <a:lstStyle/>
        <a:p>
          <a:endParaRPr lang="th-TH"/>
        </a:p>
      </dgm:t>
    </dgm:pt>
    <dgm:pt modelId="{F5459B5B-1F6E-4A24-8BB4-FECF09F067EB}" type="pres">
      <dgm:prSet presAssocID="{1DDA9B76-B11A-41EB-994B-F268CF1FB0FA}" presName="text0" presStyleLbl="node1" presStyleIdx="6" presStyleCnt="7" custScaleX="290552" custScaleY="145830" custRadScaleRad="61901" custRadScaleInc="-38580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56EC0C0-8ADA-4DF4-99A3-64EE3F4742D3}" type="presOf" srcId="{0130AB5B-9552-4A76-BF74-D66E1A394B50}" destId="{50671F16-0FDD-4481-BB30-290C59E77C97}" srcOrd="0" destOrd="0" presId="urn:microsoft.com/office/officeart/2008/layout/RadialCluster"/>
    <dgm:cxn modelId="{0E48A777-6DF2-43AD-9FD6-870C6F06660D}" type="presOf" srcId="{200E974F-DE9D-4899-9380-CF63385DEC49}" destId="{D9374979-0648-460D-BCE0-DED9AF7745ED}" srcOrd="0" destOrd="0" presId="urn:microsoft.com/office/officeart/2008/layout/RadialCluster"/>
    <dgm:cxn modelId="{18CCD515-2B85-4903-9B4F-8A400E148491}" type="presOf" srcId="{6A6C03D2-52E5-4161-9BF8-9E24B2C6C2E4}" destId="{2F3421C9-8938-4C4B-9FB5-ABB2EC5304AA}" srcOrd="0" destOrd="0" presId="urn:microsoft.com/office/officeart/2008/layout/RadialCluster"/>
    <dgm:cxn modelId="{A8A22E68-A1C0-47DB-8961-BD06C67E1C3A}" type="presOf" srcId="{41E3ED01-0A06-4A13-9F01-D004AE093A2A}" destId="{88332BAF-06BC-49CE-81BD-95C7A3580978}" srcOrd="0" destOrd="0" presId="urn:microsoft.com/office/officeart/2008/layout/RadialCluster"/>
    <dgm:cxn modelId="{F2153622-F35D-4874-BDB9-0B69A4D1158D}" type="presOf" srcId="{B45A5CA0-D042-446B-A299-C884F4E9F352}" destId="{D3C6D770-39FC-46DB-BFB6-0AF2948FE1BE}" srcOrd="0" destOrd="0" presId="urn:microsoft.com/office/officeart/2008/layout/RadialCluster"/>
    <dgm:cxn modelId="{ABA5B791-6F9D-4744-8865-14D354847A27}" type="presOf" srcId="{225FC24B-30B7-4057-B907-0B30A9C24B93}" destId="{43D6072D-0C25-4F8D-B7F9-1C1FF5465D63}" srcOrd="0" destOrd="0" presId="urn:microsoft.com/office/officeart/2008/layout/RadialCluster"/>
    <dgm:cxn modelId="{2D69FE24-F41B-4115-99BB-1DA29D53CB99}" type="presOf" srcId="{1DDA9B76-B11A-41EB-994B-F268CF1FB0FA}" destId="{F5459B5B-1F6E-4A24-8BB4-FECF09F067EB}" srcOrd="0" destOrd="0" presId="urn:microsoft.com/office/officeart/2008/layout/RadialCluster"/>
    <dgm:cxn modelId="{82B3A319-0EF2-44E9-A229-50604411447E}" srcId="{68B27880-A7A7-4D96-A0B0-AC02347D1F04}" destId="{41E3ED01-0A06-4A13-9F01-D004AE093A2A}" srcOrd="4" destOrd="0" parTransId="{225FC24B-30B7-4057-B907-0B30A9C24B93}" sibTransId="{E5E56B7C-7EDC-4145-B8BF-2E8B8A789B52}"/>
    <dgm:cxn modelId="{1553C983-3531-4839-95F0-E12078F6A81A}" type="presOf" srcId="{E2F23AC7-3B4C-48B9-998E-EDD2F0D7E546}" destId="{53B3AE6B-CB8B-47C0-90A8-150F1690AD76}" srcOrd="0" destOrd="0" presId="urn:microsoft.com/office/officeart/2008/layout/RadialCluster"/>
    <dgm:cxn modelId="{455D2BCB-D966-4BFB-93C6-98C3449AFAAD}" type="presOf" srcId="{2F576E57-D364-43DF-8AE1-C25DD8067049}" destId="{63D2C58A-99C5-4024-B407-258ED52D573E}" srcOrd="0" destOrd="0" presId="urn:microsoft.com/office/officeart/2008/layout/RadialCluster"/>
    <dgm:cxn modelId="{C0C6E91D-C7F0-4420-9505-B21640194B8B}" srcId="{68B27880-A7A7-4D96-A0B0-AC02347D1F04}" destId="{E2F23AC7-3B4C-48B9-998E-EDD2F0D7E546}" srcOrd="0" destOrd="0" parTransId="{200E974F-DE9D-4899-9380-CF63385DEC49}" sibTransId="{0E59905C-1087-470A-BED6-81FFC24EE265}"/>
    <dgm:cxn modelId="{9C0DC3BE-A6E0-457A-90B7-590552C5C63F}" type="presOf" srcId="{B1797FF1-8729-4D79-8B8C-E21516822774}" destId="{E0336203-7579-4560-9934-D292BA6B0E36}" srcOrd="0" destOrd="0" presId="urn:microsoft.com/office/officeart/2008/layout/RadialCluster"/>
    <dgm:cxn modelId="{792672A9-8379-40FF-A89B-1ABDEECE62C7}" type="presOf" srcId="{5F225D36-4A5B-4D96-AAC8-A3ECDC67DB61}" destId="{1DD340BA-9F0A-4F30-BD3D-BC069F3461C8}" srcOrd="0" destOrd="0" presId="urn:microsoft.com/office/officeart/2008/layout/RadialCluster"/>
    <dgm:cxn modelId="{FA96ED61-CAD4-46A1-9B28-00191702E5E4}" srcId="{68B27880-A7A7-4D96-A0B0-AC02347D1F04}" destId="{28802627-21C2-470C-A478-2AD5FC118E8F}" srcOrd="2" destOrd="0" parTransId="{6A6C03D2-52E5-4161-9BF8-9E24B2C6C2E4}" sibTransId="{124B1DF3-3581-4525-8DD5-26C20E4EFE9C}"/>
    <dgm:cxn modelId="{BA5DA360-BD55-444F-98BD-4A4B30D67667}" type="presOf" srcId="{68B27880-A7A7-4D96-A0B0-AC02347D1F04}" destId="{B2A6EF48-4013-41B2-923E-8425DEB31777}" srcOrd="0" destOrd="0" presId="urn:microsoft.com/office/officeart/2008/layout/RadialCluster"/>
    <dgm:cxn modelId="{19AEBCD8-3D46-4D04-85A5-D1876F1C3F02}" srcId="{68B27880-A7A7-4D96-A0B0-AC02347D1F04}" destId="{5F225D36-4A5B-4D96-AAC8-A3ECDC67DB61}" srcOrd="3" destOrd="0" parTransId="{2F576E57-D364-43DF-8AE1-C25DD8067049}" sibTransId="{77BEDCF1-75C3-4E0C-B4CA-4D61499CD941}"/>
    <dgm:cxn modelId="{BEDDAFF8-CE41-4174-99FF-250932E720D7}" srcId="{B45A5CA0-D042-446B-A299-C884F4E9F352}" destId="{68B27880-A7A7-4D96-A0B0-AC02347D1F04}" srcOrd="0" destOrd="0" parTransId="{31068BCE-E98E-4E76-A7F2-9BC8A8B5F751}" sibTransId="{B2EFE55B-5509-4792-945E-CE719AAD764E}"/>
    <dgm:cxn modelId="{54C68EC8-CE1E-4C49-AA20-8ED96D348B14}" type="presOf" srcId="{28802627-21C2-470C-A478-2AD5FC118E8F}" destId="{37E3B0B9-1554-4248-8840-9E75443A5510}" srcOrd="0" destOrd="0" presId="urn:microsoft.com/office/officeart/2008/layout/RadialCluster"/>
    <dgm:cxn modelId="{94655500-E8BA-40A2-8A84-8D1BCF5C7B63}" srcId="{68B27880-A7A7-4D96-A0B0-AC02347D1F04}" destId="{1DDA9B76-B11A-41EB-994B-F268CF1FB0FA}" srcOrd="5" destOrd="0" parTransId="{B1797FF1-8729-4D79-8B8C-E21516822774}" sibTransId="{CA4D505A-CD92-4FE9-A91F-2CB68E2444CC}"/>
    <dgm:cxn modelId="{29C75D3C-1B10-4338-BA32-ECF06A80FDEC}" srcId="{68B27880-A7A7-4D96-A0B0-AC02347D1F04}" destId="{0130AB5B-9552-4A76-BF74-D66E1A394B50}" srcOrd="1" destOrd="0" parTransId="{08C2F1B4-BD5F-41BF-847C-0616231E9DA8}" sibTransId="{2C15F530-142E-4EF1-BB2B-A57BC1485CB3}"/>
    <dgm:cxn modelId="{90047019-B870-400A-A7B6-F6DC94407DDF}" type="presOf" srcId="{08C2F1B4-BD5F-41BF-847C-0616231E9DA8}" destId="{DE835C41-C254-4A6D-B4B0-0B2F9B5BB996}" srcOrd="0" destOrd="0" presId="urn:microsoft.com/office/officeart/2008/layout/RadialCluster"/>
    <dgm:cxn modelId="{7F9862C3-B707-4EC0-8078-54A9EE172EA2}" type="presParOf" srcId="{D3C6D770-39FC-46DB-BFB6-0AF2948FE1BE}" destId="{BBD8B532-DBF0-42B5-A163-76A928883BD6}" srcOrd="0" destOrd="0" presId="urn:microsoft.com/office/officeart/2008/layout/RadialCluster"/>
    <dgm:cxn modelId="{65CF3C04-6E45-40DE-AA57-251557AE26A1}" type="presParOf" srcId="{BBD8B532-DBF0-42B5-A163-76A928883BD6}" destId="{B2A6EF48-4013-41B2-923E-8425DEB31777}" srcOrd="0" destOrd="0" presId="urn:microsoft.com/office/officeart/2008/layout/RadialCluster"/>
    <dgm:cxn modelId="{765B5A55-6279-4319-AE9E-9FB1EC87A39F}" type="presParOf" srcId="{BBD8B532-DBF0-42B5-A163-76A928883BD6}" destId="{D9374979-0648-460D-BCE0-DED9AF7745ED}" srcOrd="1" destOrd="0" presId="urn:microsoft.com/office/officeart/2008/layout/RadialCluster"/>
    <dgm:cxn modelId="{5D432274-221E-43F6-97B5-1E656C5A8E8B}" type="presParOf" srcId="{BBD8B532-DBF0-42B5-A163-76A928883BD6}" destId="{53B3AE6B-CB8B-47C0-90A8-150F1690AD76}" srcOrd="2" destOrd="0" presId="urn:microsoft.com/office/officeart/2008/layout/RadialCluster"/>
    <dgm:cxn modelId="{D1A01E2E-521A-469D-A853-46127C3186FB}" type="presParOf" srcId="{BBD8B532-DBF0-42B5-A163-76A928883BD6}" destId="{DE835C41-C254-4A6D-B4B0-0B2F9B5BB996}" srcOrd="3" destOrd="0" presId="urn:microsoft.com/office/officeart/2008/layout/RadialCluster"/>
    <dgm:cxn modelId="{65AC4071-21E0-407C-997F-6BC2A3F8A51A}" type="presParOf" srcId="{BBD8B532-DBF0-42B5-A163-76A928883BD6}" destId="{50671F16-0FDD-4481-BB30-290C59E77C97}" srcOrd="4" destOrd="0" presId="urn:microsoft.com/office/officeart/2008/layout/RadialCluster"/>
    <dgm:cxn modelId="{18880926-7481-4447-90B9-199D16BB64F7}" type="presParOf" srcId="{BBD8B532-DBF0-42B5-A163-76A928883BD6}" destId="{2F3421C9-8938-4C4B-9FB5-ABB2EC5304AA}" srcOrd="5" destOrd="0" presId="urn:microsoft.com/office/officeart/2008/layout/RadialCluster"/>
    <dgm:cxn modelId="{CFD1FB98-0461-4981-90AE-8702847E4068}" type="presParOf" srcId="{BBD8B532-DBF0-42B5-A163-76A928883BD6}" destId="{37E3B0B9-1554-4248-8840-9E75443A5510}" srcOrd="6" destOrd="0" presId="urn:microsoft.com/office/officeart/2008/layout/RadialCluster"/>
    <dgm:cxn modelId="{1C7A4D8A-B633-4F12-96A5-D29DA8692CB4}" type="presParOf" srcId="{BBD8B532-DBF0-42B5-A163-76A928883BD6}" destId="{63D2C58A-99C5-4024-B407-258ED52D573E}" srcOrd="7" destOrd="0" presId="urn:microsoft.com/office/officeart/2008/layout/RadialCluster"/>
    <dgm:cxn modelId="{067D6E7B-A38E-4794-93AD-5605F63A4110}" type="presParOf" srcId="{BBD8B532-DBF0-42B5-A163-76A928883BD6}" destId="{1DD340BA-9F0A-4F30-BD3D-BC069F3461C8}" srcOrd="8" destOrd="0" presId="urn:microsoft.com/office/officeart/2008/layout/RadialCluster"/>
    <dgm:cxn modelId="{76BB8D3C-598E-41DB-BFB3-91F73897B2BE}" type="presParOf" srcId="{BBD8B532-DBF0-42B5-A163-76A928883BD6}" destId="{43D6072D-0C25-4F8D-B7F9-1C1FF5465D63}" srcOrd="9" destOrd="0" presId="urn:microsoft.com/office/officeart/2008/layout/RadialCluster"/>
    <dgm:cxn modelId="{51BE7F2D-F465-480E-9A1C-FB005164CA44}" type="presParOf" srcId="{BBD8B532-DBF0-42B5-A163-76A928883BD6}" destId="{88332BAF-06BC-49CE-81BD-95C7A3580978}" srcOrd="10" destOrd="0" presId="urn:microsoft.com/office/officeart/2008/layout/RadialCluster"/>
    <dgm:cxn modelId="{F61F84D0-02E6-458C-91C1-3D69FE0F7EA6}" type="presParOf" srcId="{BBD8B532-DBF0-42B5-A163-76A928883BD6}" destId="{E0336203-7579-4560-9934-D292BA6B0E36}" srcOrd="11" destOrd="0" presId="urn:microsoft.com/office/officeart/2008/layout/RadialCluster"/>
    <dgm:cxn modelId="{471078E7-E7AC-4F36-91C3-9321EC8F4399}" type="presParOf" srcId="{BBD8B532-DBF0-42B5-A163-76A928883BD6}" destId="{F5459B5B-1F6E-4A24-8BB4-FECF09F067EB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C4D1A6-DEDE-427F-85DE-5FC83E8CFD1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4D701F17-6D7C-40F1-864E-18F2DFF633C7}">
      <dgm:prSet phldrT="[ข้อความ]"/>
      <dgm:spPr>
        <a:solidFill>
          <a:srgbClr val="FF0066"/>
        </a:solidFill>
      </dgm:spPr>
      <dgm:t>
        <a:bodyPr/>
        <a:lstStyle/>
        <a:p>
          <a:r>
            <a:rPr lang="th-TH" dirty="0" smtClean="0">
              <a:latin typeface="Tahoma" pitchFamily="34" charset="0"/>
              <a:ea typeface="Tahoma" pitchFamily="34" charset="0"/>
              <a:cs typeface="Tahoma" pitchFamily="34" charset="0"/>
            </a:rPr>
            <a:t>ประเด็นการพัฒนาต่อเนื่อง</a:t>
          </a:r>
          <a:endParaRPr lang="th-TH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751C72F-3237-4B75-9367-2A4758EE13B4}" type="parTrans" cxnId="{16F4426C-D588-4172-B018-F0C62013A678}">
      <dgm:prSet/>
      <dgm:spPr/>
      <dgm:t>
        <a:bodyPr/>
        <a:lstStyle/>
        <a:p>
          <a:endParaRPr lang="th-TH"/>
        </a:p>
      </dgm:t>
    </dgm:pt>
    <dgm:pt modelId="{3FD1B57E-FCB0-40D6-A7A0-A4D65BD3A4D9}" type="sibTrans" cxnId="{16F4426C-D588-4172-B018-F0C62013A678}">
      <dgm:prSet/>
      <dgm:spPr/>
      <dgm:t>
        <a:bodyPr/>
        <a:lstStyle/>
        <a:p>
          <a:endParaRPr lang="th-TH"/>
        </a:p>
      </dgm:t>
    </dgm:pt>
    <dgm:pt modelId="{D2A0C888-E403-43A9-B504-A9991AC09542}">
      <dgm:prSet phldrT="[ข้อความ]" custT="1"/>
      <dgm:spPr>
        <a:solidFill>
          <a:srgbClr val="7030A0"/>
        </a:solidFill>
      </dgm:spPr>
      <dgm:t>
        <a:bodyPr/>
        <a:lstStyle/>
        <a:p>
          <a:r>
            <a:rPr lang="en-US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2.</a:t>
          </a:r>
          <a:r>
            <a:rPr lang="th-TH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ส่งเสริมความรู้เรื่องโรคเอดส์/วัณโรค ให้กับสถานบริการและในชุมชน โรงเรียน เพื่อให้ผู้ที่มีความเสี่ยงได้เข้ามารับการคัดกรองและรับการรักษาได้รวดเร็ว       </a:t>
          </a:r>
          <a:endParaRPr lang="th-TH" sz="1600" dirty="0"/>
        </a:p>
      </dgm:t>
    </dgm:pt>
    <dgm:pt modelId="{BA0CB4E5-BA9F-4C9F-B464-EFF0BB4C13FF}" type="parTrans" cxnId="{12D83648-21CC-4FEA-BBB5-714894270A34}">
      <dgm:prSet/>
      <dgm:spPr/>
      <dgm:t>
        <a:bodyPr/>
        <a:lstStyle/>
        <a:p>
          <a:endParaRPr lang="th-TH"/>
        </a:p>
      </dgm:t>
    </dgm:pt>
    <dgm:pt modelId="{AA41890B-B775-435C-845F-7EFBE18A9053}" type="sibTrans" cxnId="{12D83648-21CC-4FEA-BBB5-714894270A34}">
      <dgm:prSet/>
      <dgm:spPr/>
      <dgm:t>
        <a:bodyPr/>
        <a:lstStyle/>
        <a:p>
          <a:endParaRPr lang="th-TH"/>
        </a:p>
      </dgm:t>
    </dgm:pt>
    <dgm:pt modelId="{6179FDA7-A6F2-43ED-A901-42CB06038B3D}">
      <dgm:prSet phldrT="[ข้อความ]" custT="1"/>
      <dgm:spPr>
        <a:solidFill>
          <a:srgbClr val="FFFF00"/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1.</a:t>
          </a:r>
          <a:r>
            <a:rPr lang="th-TH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เพิ่มการคัดกรองวัณโรคให้ครอบคลุม ทั้งในสถานบริการ และในชุมชน โดยเน้นนโยบายเชิงรุก  ผ่านเครือข่ายบริการสุขภาพโดยดำเนินการร่วมกับกิจกรรมในชุมชน</a:t>
          </a:r>
          <a:endParaRPr lang="th-TH" sz="1400" dirty="0">
            <a:solidFill>
              <a:schemeClr val="tx1"/>
            </a:solidFill>
          </a:endParaRPr>
        </a:p>
      </dgm:t>
    </dgm:pt>
    <dgm:pt modelId="{897C3E80-D541-426C-9AA4-7D45E10BAD81}" type="parTrans" cxnId="{10131FA8-8C70-4D63-AB3B-E0D2B08DAAD8}">
      <dgm:prSet/>
      <dgm:spPr/>
      <dgm:t>
        <a:bodyPr/>
        <a:lstStyle/>
        <a:p>
          <a:endParaRPr lang="th-TH"/>
        </a:p>
      </dgm:t>
    </dgm:pt>
    <dgm:pt modelId="{72E08B57-3603-4224-9497-B1A9BA680120}" type="sibTrans" cxnId="{10131FA8-8C70-4D63-AB3B-E0D2B08DAAD8}">
      <dgm:prSet/>
      <dgm:spPr/>
      <dgm:t>
        <a:bodyPr/>
        <a:lstStyle/>
        <a:p>
          <a:endParaRPr lang="th-TH"/>
        </a:p>
      </dgm:t>
    </dgm:pt>
    <dgm:pt modelId="{35AA9117-8C1D-4025-A03A-F8172FBE616C}">
      <dgm:prSet/>
      <dgm:spPr/>
      <dgm:t>
        <a:bodyPr/>
        <a:lstStyle/>
        <a:p>
          <a:endParaRPr lang="th-TH"/>
        </a:p>
      </dgm:t>
    </dgm:pt>
    <dgm:pt modelId="{16F5B404-AA43-46CA-87B2-F00E04B2D7C3}" type="parTrans" cxnId="{37A4F97A-A21F-4876-A94C-0DAE805E4D06}">
      <dgm:prSet/>
      <dgm:spPr/>
      <dgm:t>
        <a:bodyPr/>
        <a:lstStyle/>
        <a:p>
          <a:endParaRPr lang="th-TH"/>
        </a:p>
      </dgm:t>
    </dgm:pt>
    <dgm:pt modelId="{9E1B7F51-74DC-42EB-B842-171CFE583E58}" type="sibTrans" cxnId="{37A4F97A-A21F-4876-A94C-0DAE805E4D06}">
      <dgm:prSet/>
      <dgm:spPr/>
      <dgm:t>
        <a:bodyPr/>
        <a:lstStyle/>
        <a:p>
          <a:endParaRPr lang="th-TH"/>
        </a:p>
      </dgm:t>
    </dgm:pt>
    <dgm:pt modelId="{D1FE6CAF-F932-4935-A83C-051AEA54C8C2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3.</a:t>
          </a:r>
          <a:r>
            <a:rPr lang="th-TH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พัฒนาความรู้ทางวิชาการแก่บุคลากรและเครือข่ายอย่างสม่ำเสมอ เพื่อการดูแลผู้ป่วยอย่างมีคุณภาพและได้มาตรฐาน</a:t>
          </a:r>
        </a:p>
      </dgm:t>
    </dgm:pt>
    <dgm:pt modelId="{AEB00A43-1C6A-450F-8E96-C76FD947CFBD}" type="parTrans" cxnId="{CE8B7100-D1B5-4200-A729-25D150B59E70}">
      <dgm:prSet/>
      <dgm:spPr/>
      <dgm:t>
        <a:bodyPr/>
        <a:lstStyle/>
        <a:p>
          <a:endParaRPr lang="th-TH"/>
        </a:p>
      </dgm:t>
    </dgm:pt>
    <dgm:pt modelId="{4EE9D9D4-31A8-4668-B786-EDEC4237EF36}" type="sibTrans" cxnId="{CE8B7100-D1B5-4200-A729-25D150B59E70}">
      <dgm:prSet/>
      <dgm:spPr/>
      <dgm:t>
        <a:bodyPr/>
        <a:lstStyle/>
        <a:p>
          <a:endParaRPr lang="th-TH"/>
        </a:p>
      </dgm:t>
    </dgm:pt>
    <dgm:pt modelId="{4BD0A13B-07C0-4C72-97F9-75B72B71D2DE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4.</a:t>
          </a:r>
          <a:r>
            <a:rPr lang="th-TH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การสร้างเครือข่ายสุขภาพและพัฒนาระบบการส่งต่อ โดยการประสานเครือข่ายสุขภาพเพื่อการดูแลต่อเนื่องให้ได้มาตรฐานและมีประสิทธิภาพ โดยการประสานการติดตามหลังการรักษา เช่น การเยี่ยมบ้าน การกำกับการรับประทานยาโดยเป็นพี่เลี้ยง (</a:t>
          </a:r>
          <a:r>
            <a:rPr lang="en-US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DOT) </a:t>
          </a:r>
          <a:r>
            <a:rPr lang="th-TH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การติดตามผู้ป่วยที่ขาดนัดให้มารับยาต่อเนื่อง </a:t>
          </a:r>
        </a:p>
      </dgm:t>
    </dgm:pt>
    <dgm:pt modelId="{2515DED7-567C-4566-801B-67C2F080CB65}" type="parTrans" cxnId="{5C8F7D2E-1A74-4C96-AE05-4FD66AB12D48}">
      <dgm:prSet/>
      <dgm:spPr/>
      <dgm:t>
        <a:bodyPr/>
        <a:lstStyle/>
        <a:p>
          <a:endParaRPr lang="th-TH"/>
        </a:p>
      </dgm:t>
    </dgm:pt>
    <dgm:pt modelId="{A8116F84-B751-493F-B069-F18B6075F775}" type="sibTrans" cxnId="{5C8F7D2E-1A74-4C96-AE05-4FD66AB12D48}">
      <dgm:prSet/>
      <dgm:spPr/>
      <dgm:t>
        <a:bodyPr/>
        <a:lstStyle/>
        <a:p>
          <a:endParaRPr lang="th-TH"/>
        </a:p>
      </dgm:t>
    </dgm:pt>
    <dgm:pt modelId="{0804C5EF-662C-437D-8AFF-EEF5D73B4288}" type="pres">
      <dgm:prSet presAssocID="{14C4D1A6-DEDE-427F-85DE-5FC83E8CFD1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6B3841D-7885-4812-967B-EC48DF21327E}" type="pres">
      <dgm:prSet presAssocID="{4D701F17-6D7C-40F1-864E-18F2DFF633C7}" presName="centerShape" presStyleLbl="node0" presStyleIdx="0" presStyleCnt="1" custScaleX="109951" custLinFactNeighborX="-3093" custLinFactNeighborY="1909"/>
      <dgm:spPr/>
      <dgm:t>
        <a:bodyPr/>
        <a:lstStyle/>
        <a:p>
          <a:endParaRPr lang="th-TH"/>
        </a:p>
      </dgm:t>
    </dgm:pt>
    <dgm:pt modelId="{A5575A7C-0108-4689-93A4-68B145C20CF0}" type="pres">
      <dgm:prSet presAssocID="{D2A0C888-E403-43A9-B504-A9991AC09542}" presName="node" presStyleLbl="node1" presStyleIdx="0" presStyleCnt="4" custScaleX="27194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444C9E9-0257-4AFA-99B7-A90365AB30C8}" type="pres">
      <dgm:prSet presAssocID="{D2A0C888-E403-43A9-B504-A9991AC09542}" presName="dummy" presStyleCnt="0"/>
      <dgm:spPr/>
    </dgm:pt>
    <dgm:pt modelId="{ABF1E400-84B2-4D93-9980-CDDD745F1857}" type="pres">
      <dgm:prSet presAssocID="{AA41890B-B775-435C-845F-7EFBE18A9053}" presName="sibTrans" presStyleLbl="sibTrans2D1" presStyleIdx="0" presStyleCnt="4"/>
      <dgm:spPr/>
      <dgm:t>
        <a:bodyPr/>
        <a:lstStyle/>
        <a:p>
          <a:endParaRPr lang="th-TH"/>
        </a:p>
      </dgm:t>
    </dgm:pt>
    <dgm:pt modelId="{BDF6743B-4539-4E72-AD9A-C4C6C3CB0415}" type="pres">
      <dgm:prSet presAssocID="{4BD0A13B-07C0-4C72-97F9-75B72B71D2DE}" presName="node" presStyleLbl="node1" presStyleIdx="1" presStyleCnt="4" custScaleX="218802" custScaleY="171941" custRadScaleRad="138154" custRadScaleInc="-143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6D7C33C-1FE4-4E28-9F11-2C6B8E4DD96A}" type="pres">
      <dgm:prSet presAssocID="{4BD0A13B-07C0-4C72-97F9-75B72B71D2DE}" presName="dummy" presStyleCnt="0"/>
      <dgm:spPr/>
    </dgm:pt>
    <dgm:pt modelId="{A06A4EFD-CCAE-4843-8047-00ED7F3B77AB}" type="pres">
      <dgm:prSet presAssocID="{A8116F84-B751-493F-B069-F18B6075F775}" presName="sibTrans" presStyleLbl="sibTrans2D1" presStyleIdx="1" presStyleCnt="4"/>
      <dgm:spPr/>
      <dgm:t>
        <a:bodyPr/>
        <a:lstStyle/>
        <a:p>
          <a:endParaRPr lang="th-TH"/>
        </a:p>
      </dgm:t>
    </dgm:pt>
    <dgm:pt modelId="{8CD2AD45-ADD5-47A6-8E56-F752C57C4B0A}" type="pres">
      <dgm:prSet presAssocID="{D1FE6CAF-F932-4935-A83C-051AEA54C8C2}" presName="node" presStyleLbl="node1" presStyleIdx="2" presStyleCnt="4" custScaleX="25084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B3E3FFD-C4F9-4036-8C2B-FC681B16E332}" type="pres">
      <dgm:prSet presAssocID="{D1FE6CAF-F932-4935-A83C-051AEA54C8C2}" presName="dummy" presStyleCnt="0"/>
      <dgm:spPr/>
    </dgm:pt>
    <dgm:pt modelId="{270D4096-60F7-462B-8622-4A00DD1EAFD5}" type="pres">
      <dgm:prSet presAssocID="{4EE9D9D4-31A8-4668-B786-EDEC4237EF36}" presName="sibTrans" presStyleLbl="sibTrans2D1" presStyleIdx="2" presStyleCnt="4"/>
      <dgm:spPr/>
      <dgm:t>
        <a:bodyPr/>
        <a:lstStyle/>
        <a:p>
          <a:endParaRPr lang="th-TH"/>
        </a:p>
      </dgm:t>
    </dgm:pt>
    <dgm:pt modelId="{8F30F920-73BD-47FE-B7F8-EE23ED7A4813}" type="pres">
      <dgm:prSet presAssocID="{6179FDA7-A6F2-43ED-A901-42CB06038B3D}" presName="node" presStyleLbl="node1" presStyleIdx="3" presStyleCnt="4" custScaleX="195367" custScaleY="128131" custRadScaleRad="120365" custRadScaleInc="164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EA822C2-1C15-49DA-A2A4-87DED9E703DE}" type="pres">
      <dgm:prSet presAssocID="{6179FDA7-A6F2-43ED-A901-42CB06038B3D}" presName="dummy" presStyleCnt="0"/>
      <dgm:spPr/>
    </dgm:pt>
    <dgm:pt modelId="{8B3FA281-7C8C-4696-A982-0DF3B383513B}" type="pres">
      <dgm:prSet presAssocID="{72E08B57-3603-4224-9497-B1A9BA680120}" presName="sibTrans" presStyleLbl="sibTrans2D1" presStyleIdx="3" presStyleCnt="4"/>
      <dgm:spPr/>
      <dgm:t>
        <a:bodyPr/>
        <a:lstStyle/>
        <a:p>
          <a:endParaRPr lang="th-TH"/>
        </a:p>
      </dgm:t>
    </dgm:pt>
  </dgm:ptLst>
  <dgm:cxnLst>
    <dgm:cxn modelId="{6BCA0840-BB0D-4F15-9803-DCFCD9065253}" type="presOf" srcId="{14C4D1A6-DEDE-427F-85DE-5FC83E8CFD15}" destId="{0804C5EF-662C-437D-8AFF-EEF5D73B4288}" srcOrd="0" destOrd="0" presId="urn:microsoft.com/office/officeart/2005/8/layout/radial6"/>
    <dgm:cxn modelId="{33535A56-A498-4B0F-A1B6-2AEC34F8DB49}" type="presOf" srcId="{6179FDA7-A6F2-43ED-A901-42CB06038B3D}" destId="{8F30F920-73BD-47FE-B7F8-EE23ED7A4813}" srcOrd="0" destOrd="0" presId="urn:microsoft.com/office/officeart/2005/8/layout/radial6"/>
    <dgm:cxn modelId="{16F4426C-D588-4172-B018-F0C62013A678}" srcId="{14C4D1A6-DEDE-427F-85DE-5FC83E8CFD15}" destId="{4D701F17-6D7C-40F1-864E-18F2DFF633C7}" srcOrd="0" destOrd="0" parTransId="{8751C72F-3237-4B75-9367-2A4758EE13B4}" sibTransId="{3FD1B57E-FCB0-40D6-A7A0-A4D65BD3A4D9}"/>
    <dgm:cxn modelId="{6E8CB47C-B0A8-4DC5-8953-25AC0EF3DC6B}" type="presOf" srcId="{D2A0C888-E403-43A9-B504-A9991AC09542}" destId="{A5575A7C-0108-4689-93A4-68B145C20CF0}" srcOrd="0" destOrd="0" presId="urn:microsoft.com/office/officeart/2005/8/layout/radial6"/>
    <dgm:cxn modelId="{5246BFFD-234B-4DFB-B3EE-A60A23B32193}" type="presOf" srcId="{D1FE6CAF-F932-4935-A83C-051AEA54C8C2}" destId="{8CD2AD45-ADD5-47A6-8E56-F752C57C4B0A}" srcOrd="0" destOrd="0" presId="urn:microsoft.com/office/officeart/2005/8/layout/radial6"/>
    <dgm:cxn modelId="{10131FA8-8C70-4D63-AB3B-E0D2B08DAAD8}" srcId="{4D701F17-6D7C-40F1-864E-18F2DFF633C7}" destId="{6179FDA7-A6F2-43ED-A901-42CB06038B3D}" srcOrd="3" destOrd="0" parTransId="{897C3E80-D541-426C-9AA4-7D45E10BAD81}" sibTransId="{72E08B57-3603-4224-9497-B1A9BA680120}"/>
    <dgm:cxn modelId="{B64152FE-A36F-4B89-9EF4-4F707A4F40C9}" type="presOf" srcId="{AA41890B-B775-435C-845F-7EFBE18A9053}" destId="{ABF1E400-84B2-4D93-9980-CDDD745F1857}" srcOrd="0" destOrd="0" presId="urn:microsoft.com/office/officeart/2005/8/layout/radial6"/>
    <dgm:cxn modelId="{37A4F97A-A21F-4876-A94C-0DAE805E4D06}" srcId="{14C4D1A6-DEDE-427F-85DE-5FC83E8CFD15}" destId="{35AA9117-8C1D-4025-A03A-F8172FBE616C}" srcOrd="1" destOrd="0" parTransId="{16F5B404-AA43-46CA-87B2-F00E04B2D7C3}" sibTransId="{9E1B7F51-74DC-42EB-B842-171CFE583E58}"/>
    <dgm:cxn modelId="{CE8B7100-D1B5-4200-A729-25D150B59E70}" srcId="{4D701F17-6D7C-40F1-864E-18F2DFF633C7}" destId="{D1FE6CAF-F932-4935-A83C-051AEA54C8C2}" srcOrd="2" destOrd="0" parTransId="{AEB00A43-1C6A-450F-8E96-C76FD947CFBD}" sibTransId="{4EE9D9D4-31A8-4668-B786-EDEC4237EF36}"/>
    <dgm:cxn modelId="{5C8F7D2E-1A74-4C96-AE05-4FD66AB12D48}" srcId="{4D701F17-6D7C-40F1-864E-18F2DFF633C7}" destId="{4BD0A13B-07C0-4C72-97F9-75B72B71D2DE}" srcOrd="1" destOrd="0" parTransId="{2515DED7-567C-4566-801B-67C2F080CB65}" sibTransId="{A8116F84-B751-493F-B069-F18B6075F775}"/>
    <dgm:cxn modelId="{A530F6B2-B176-4E14-9827-6D8807689545}" type="presOf" srcId="{4D701F17-6D7C-40F1-864E-18F2DFF633C7}" destId="{E6B3841D-7885-4812-967B-EC48DF21327E}" srcOrd="0" destOrd="0" presId="urn:microsoft.com/office/officeart/2005/8/layout/radial6"/>
    <dgm:cxn modelId="{DD432FCF-6881-4E3E-BBD4-D6BB91E5C443}" type="presOf" srcId="{4EE9D9D4-31A8-4668-B786-EDEC4237EF36}" destId="{270D4096-60F7-462B-8622-4A00DD1EAFD5}" srcOrd="0" destOrd="0" presId="urn:microsoft.com/office/officeart/2005/8/layout/radial6"/>
    <dgm:cxn modelId="{92461A9F-58A6-4A6E-8CAB-B1E1288E7489}" type="presOf" srcId="{72E08B57-3603-4224-9497-B1A9BA680120}" destId="{8B3FA281-7C8C-4696-A982-0DF3B383513B}" srcOrd="0" destOrd="0" presId="urn:microsoft.com/office/officeart/2005/8/layout/radial6"/>
    <dgm:cxn modelId="{4074BE4D-C4F3-4B36-8FDE-BE6872229861}" type="presOf" srcId="{A8116F84-B751-493F-B069-F18B6075F775}" destId="{A06A4EFD-CCAE-4843-8047-00ED7F3B77AB}" srcOrd="0" destOrd="0" presId="urn:microsoft.com/office/officeart/2005/8/layout/radial6"/>
    <dgm:cxn modelId="{12D83648-21CC-4FEA-BBB5-714894270A34}" srcId="{4D701F17-6D7C-40F1-864E-18F2DFF633C7}" destId="{D2A0C888-E403-43A9-B504-A9991AC09542}" srcOrd="0" destOrd="0" parTransId="{BA0CB4E5-BA9F-4C9F-B464-EFF0BB4C13FF}" sibTransId="{AA41890B-B775-435C-845F-7EFBE18A9053}"/>
    <dgm:cxn modelId="{946FCFF9-3FE2-4E4F-BBDA-4338EF6F0DB4}" type="presOf" srcId="{4BD0A13B-07C0-4C72-97F9-75B72B71D2DE}" destId="{BDF6743B-4539-4E72-AD9A-C4C6C3CB0415}" srcOrd="0" destOrd="0" presId="urn:microsoft.com/office/officeart/2005/8/layout/radial6"/>
    <dgm:cxn modelId="{268E5AF7-6389-4174-A280-BC168584B927}" type="presParOf" srcId="{0804C5EF-662C-437D-8AFF-EEF5D73B4288}" destId="{E6B3841D-7885-4812-967B-EC48DF21327E}" srcOrd="0" destOrd="0" presId="urn:microsoft.com/office/officeart/2005/8/layout/radial6"/>
    <dgm:cxn modelId="{E669E5CD-6B65-4C6B-B150-3EF15E871764}" type="presParOf" srcId="{0804C5EF-662C-437D-8AFF-EEF5D73B4288}" destId="{A5575A7C-0108-4689-93A4-68B145C20CF0}" srcOrd="1" destOrd="0" presId="urn:microsoft.com/office/officeart/2005/8/layout/radial6"/>
    <dgm:cxn modelId="{022B3DE1-FEA3-4106-ADE9-FDDA91A29431}" type="presParOf" srcId="{0804C5EF-662C-437D-8AFF-EEF5D73B4288}" destId="{F444C9E9-0257-4AFA-99B7-A90365AB30C8}" srcOrd="2" destOrd="0" presId="urn:microsoft.com/office/officeart/2005/8/layout/radial6"/>
    <dgm:cxn modelId="{FA949FF7-7938-4DED-BFD5-8AFFF4112A80}" type="presParOf" srcId="{0804C5EF-662C-437D-8AFF-EEF5D73B4288}" destId="{ABF1E400-84B2-4D93-9980-CDDD745F1857}" srcOrd="3" destOrd="0" presId="urn:microsoft.com/office/officeart/2005/8/layout/radial6"/>
    <dgm:cxn modelId="{0A85452A-0AB9-4577-8FD6-EED1249F73F7}" type="presParOf" srcId="{0804C5EF-662C-437D-8AFF-EEF5D73B4288}" destId="{BDF6743B-4539-4E72-AD9A-C4C6C3CB0415}" srcOrd="4" destOrd="0" presId="urn:microsoft.com/office/officeart/2005/8/layout/radial6"/>
    <dgm:cxn modelId="{A3A2585A-3FBE-43B0-AE13-7F279D16A353}" type="presParOf" srcId="{0804C5EF-662C-437D-8AFF-EEF5D73B4288}" destId="{F6D7C33C-1FE4-4E28-9F11-2C6B8E4DD96A}" srcOrd="5" destOrd="0" presId="urn:microsoft.com/office/officeart/2005/8/layout/radial6"/>
    <dgm:cxn modelId="{D48A709D-E263-42C5-9D05-F20545D515D3}" type="presParOf" srcId="{0804C5EF-662C-437D-8AFF-EEF5D73B4288}" destId="{A06A4EFD-CCAE-4843-8047-00ED7F3B77AB}" srcOrd="6" destOrd="0" presId="urn:microsoft.com/office/officeart/2005/8/layout/radial6"/>
    <dgm:cxn modelId="{071BA848-467C-4200-88DA-7C9592EA27BA}" type="presParOf" srcId="{0804C5EF-662C-437D-8AFF-EEF5D73B4288}" destId="{8CD2AD45-ADD5-47A6-8E56-F752C57C4B0A}" srcOrd="7" destOrd="0" presId="urn:microsoft.com/office/officeart/2005/8/layout/radial6"/>
    <dgm:cxn modelId="{FEC9AB7B-A468-4284-B405-957D8403048B}" type="presParOf" srcId="{0804C5EF-662C-437D-8AFF-EEF5D73B4288}" destId="{6B3E3FFD-C4F9-4036-8C2B-FC681B16E332}" srcOrd="8" destOrd="0" presId="urn:microsoft.com/office/officeart/2005/8/layout/radial6"/>
    <dgm:cxn modelId="{FA92B180-8093-4380-BD3B-AA159FFED3D8}" type="presParOf" srcId="{0804C5EF-662C-437D-8AFF-EEF5D73B4288}" destId="{270D4096-60F7-462B-8622-4A00DD1EAFD5}" srcOrd="9" destOrd="0" presId="urn:microsoft.com/office/officeart/2005/8/layout/radial6"/>
    <dgm:cxn modelId="{615A4DDB-9F6F-4373-8270-2C1C837139D9}" type="presParOf" srcId="{0804C5EF-662C-437D-8AFF-EEF5D73B4288}" destId="{8F30F920-73BD-47FE-B7F8-EE23ED7A4813}" srcOrd="10" destOrd="0" presId="urn:microsoft.com/office/officeart/2005/8/layout/radial6"/>
    <dgm:cxn modelId="{5C323F43-FB5D-4D9E-8276-5B0A501AC04D}" type="presParOf" srcId="{0804C5EF-662C-437D-8AFF-EEF5D73B4288}" destId="{8EA822C2-1C15-49DA-A2A4-87DED9E703DE}" srcOrd="11" destOrd="0" presId="urn:microsoft.com/office/officeart/2005/8/layout/radial6"/>
    <dgm:cxn modelId="{F7513DAC-F5E1-4383-B61D-814265625C51}" type="presParOf" srcId="{0804C5EF-662C-437D-8AFF-EEF5D73B4288}" destId="{8B3FA281-7C8C-4696-A982-0DF3B383513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882F4-0A80-4C57-B75F-0DFAC4A37D45}">
      <dsp:nvSpPr>
        <dsp:cNvPr id="0" name=""/>
        <dsp:cNvSpPr/>
      </dsp:nvSpPr>
      <dsp:spPr>
        <a:xfrm>
          <a:off x="3099111" y="3773809"/>
          <a:ext cx="2692720" cy="2001442"/>
        </a:xfrm>
        <a:prstGeom prst="ellipse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กระบวนการพัฒนาเพื่อให้ได้มาซึ่งคุณภาพ/กิจกรรมพัฒนา</a:t>
          </a:r>
          <a:endParaRPr lang="th-TH" sz="18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493451" y="4066913"/>
        <a:ext cx="1904040" cy="1415234"/>
      </dsp:txXfrm>
    </dsp:sp>
    <dsp:sp modelId="{029A6228-F026-48AC-AADD-B1725B319586}">
      <dsp:nvSpPr>
        <dsp:cNvPr id="0" name=""/>
        <dsp:cNvSpPr/>
      </dsp:nvSpPr>
      <dsp:spPr>
        <a:xfrm rot="918456">
          <a:off x="5791092" y="5150620"/>
          <a:ext cx="2140820" cy="570411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DDDC4-C229-4DF4-B3C3-3463E2DA7138}">
      <dsp:nvSpPr>
        <dsp:cNvPr id="0" name=""/>
        <dsp:cNvSpPr/>
      </dsp:nvSpPr>
      <dsp:spPr>
        <a:xfrm>
          <a:off x="6751378" y="5158012"/>
          <a:ext cx="2285117" cy="1120807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8.</a:t>
          </a:r>
          <a:r>
            <a:rPr lang="th-TH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แกนนำผู้ติดเชื้อ</a:t>
          </a:r>
          <a:r>
            <a:rPr lang="th-TH" sz="14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เอช</a:t>
          </a:r>
          <a:r>
            <a:rPr lang="th-TH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ไอวี/เอดส์ ในคลินิก </a:t>
          </a:r>
          <a:r>
            <a:rPr lang="en-US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ARV</a:t>
          </a:r>
          <a:r>
            <a:rPr lang="th-TH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เป็นผู้ช่วยในคลินิกในการค้นหา ดูแล ติดตามผู้ป่วยที่มีภาวะเสี่ยงและผู้ป่วยที่เป็นวัณโรค</a:t>
          </a:r>
        </a:p>
      </dsp:txBody>
      <dsp:txXfrm>
        <a:off x="6784205" y="5190839"/>
        <a:ext cx="2219463" cy="1055153"/>
      </dsp:txXfrm>
    </dsp:sp>
    <dsp:sp modelId="{3B88791E-03DB-4093-883A-62C08ACACB21}">
      <dsp:nvSpPr>
        <dsp:cNvPr id="0" name=""/>
        <dsp:cNvSpPr/>
      </dsp:nvSpPr>
      <dsp:spPr>
        <a:xfrm rot="19017004">
          <a:off x="4974966" y="2428533"/>
          <a:ext cx="3353149" cy="57041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C27E7-E6FF-4766-88F9-A43F7C6A4E31}">
      <dsp:nvSpPr>
        <dsp:cNvPr id="0" name=""/>
        <dsp:cNvSpPr/>
      </dsp:nvSpPr>
      <dsp:spPr>
        <a:xfrm>
          <a:off x="6804261" y="288043"/>
          <a:ext cx="2144904" cy="256241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6.</a:t>
          </a:r>
          <a:r>
            <a:rPr lang="th-TH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ผู้ป่วยวัณโรคที่มีผล</a:t>
          </a:r>
          <a:r>
            <a:rPr lang="th-TH" sz="14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เอช</a:t>
          </a:r>
          <a:r>
            <a:rPr lang="th-TH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ไอวี พบติดเชื้อ จะประสานทีม </a:t>
          </a:r>
          <a:r>
            <a:rPr lang="en-US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ARV</a:t>
          </a:r>
          <a:r>
            <a:rPr lang="th-TH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เพื่อการดูแลต่อเนื่องต่อไปและผู้ป่วยติดเชื้อ</a:t>
          </a:r>
          <a:r>
            <a:rPr lang="th-TH" sz="14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เอช</a:t>
          </a:r>
          <a:r>
            <a:rPr lang="th-TH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ไอวี/เอดส์ทุกรายได้รับการคัดกรองวัณโรคอย่างน้อย ปีละ 2 ครั้ง และทุกครั้งเมื่อมีอาการที่มารับบริการที่คลินิก โดยใช้ตามแบบฟอร์มการคัดกรอง</a:t>
          </a:r>
          <a:endParaRPr lang="th-TH" sz="1400" kern="1200" dirty="0"/>
        </a:p>
      </dsp:txBody>
      <dsp:txXfrm>
        <a:off x="6867083" y="350865"/>
        <a:ext cx="2019260" cy="2436769"/>
      </dsp:txXfrm>
    </dsp:sp>
    <dsp:sp modelId="{A1DA4011-FCDC-4D76-89CE-2685A0A74154}">
      <dsp:nvSpPr>
        <dsp:cNvPr id="0" name=""/>
        <dsp:cNvSpPr/>
      </dsp:nvSpPr>
      <dsp:spPr>
        <a:xfrm rot="13073287">
          <a:off x="860963" y="2798163"/>
          <a:ext cx="2822371" cy="570411"/>
        </a:xfrm>
        <a:prstGeom prst="lef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CFB88D-D187-4DA2-A66E-52D3677EAB8D}">
      <dsp:nvSpPr>
        <dsp:cNvPr id="0" name=""/>
        <dsp:cNvSpPr/>
      </dsp:nvSpPr>
      <dsp:spPr>
        <a:xfrm>
          <a:off x="0" y="1817817"/>
          <a:ext cx="2316850" cy="7978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3.</a:t>
          </a:r>
          <a:r>
            <a:rPr lang="th-TH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พัฒนาระบบฐานข้อมูล,การบันทึก,การคัดกรอง,การส่งต่อผู้ป่วยในเครือข่ายสุขภาพ</a:t>
          </a:r>
          <a:endParaRPr lang="en-US" sz="1400" kern="1200" dirty="0" smtClean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3367" y="1841184"/>
        <a:ext cx="2270116" cy="751090"/>
      </dsp:txXfrm>
    </dsp:sp>
    <dsp:sp modelId="{B59750B1-7B8D-4D08-BF4A-382F72D0B826}">
      <dsp:nvSpPr>
        <dsp:cNvPr id="0" name=""/>
        <dsp:cNvSpPr/>
      </dsp:nvSpPr>
      <dsp:spPr>
        <a:xfrm rot="11860516">
          <a:off x="978975" y="3728873"/>
          <a:ext cx="2160261" cy="570411"/>
        </a:xfrm>
        <a:prstGeom prst="leftArrow">
          <a:avLst>
            <a:gd name="adj1" fmla="val 60000"/>
            <a:gd name="adj2" fmla="val 50000"/>
          </a:avLst>
        </a:prstGeom>
        <a:solidFill>
          <a:srgbClr val="FF00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5E3C1-32C4-4D59-BF88-E92144D120C5}">
      <dsp:nvSpPr>
        <dsp:cNvPr id="0" name=""/>
        <dsp:cNvSpPr/>
      </dsp:nvSpPr>
      <dsp:spPr>
        <a:xfrm>
          <a:off x="69034" y="3125723"/>
          <a:ext cx="1921863" cy="1120807"/>
        </a:xfrm>
        <a:prstGeom prst="roundRect">
          <a:avLst>
            <a:gd name="adj" fmla="val 10000"/>
          </a:avLst>
        </a:prstGeom>
        <a:solidFill>
          <a:srgbClr val="FF006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2.</a:t>
          </a:r>
          <a:r>
            <a:rPr lang="th-TH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จัดทำแนวทางการดูแลผู้ป่วยวัณโรคและเอดส์แบบ</a:t>
          </a:r>
          <a:r>
            <a:rPr lang="th-TH" sz="14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บูรณา</a:t>
          </a:r>
          <a:r>
            <a:rPr lang="th-TH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การร่วมกัน</a:t>
          </a:r>
        </a:p>
      </dsp:txBody>
      <dsp:txXfrm>
        <a:off x="101861" y="3158550"/>
        <a:ext cx="1856209" cy="1055153"/>
      </dsp:txXfrm>
    </dsp:sp>
    <dsp:sp modelId="{EF0DD411-D9C2-4FD3-BE1A-25D078598ECC}">
      <dsp:nvSpPr>
        <dsp:cNvPr id="0" name=""/>
        <dsp:cNvSpPr/>
      </dsp:nvSpPr>
      <dsp:spPr>
        <a:xfrm rot="20822270">
          <a:off x="5879990" y="3931746"/>
          <a:ext cx="2159768" cy="570411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4AE7E-FAB5-403C-A053-E698788EF332}">
      <dsp:nvSpPr>
        <dsp:cNvPr id="0" name=""/>
        <dsp:cNvSpPr/>
      </dsp:nvSpPr>
      <dsp:spPr>
        <a:xfrm>
          <a:off x="6948246" y="2952331"/>
          <a:ext cx="2021124" cy="2027048"/>
        </a:xfrm>
        <a:prstGeom prst="roundRect">
          <a:avLst>
            <a:gd name="adj" fmla="val 10000"/>
          </a:avLst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7.</a:t>
          </a:r>
          <a:r>
            <a:rPr lang="th-TH" sz="120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ส่งเสริมให้ </a:t>
          </a:r>
          <a:r>
            <a:rPr lang="th-TH" sz="1200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อส</a:t>
          </a:r>
          <a:r>
            <a:rPr lang="th-TH" sz="120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ม.ในพื้นที่คัดกรองวัณโรค ใช้แบบคัดกรอง </a:t>
          </a:r>
          <a:r>
            <a:rPr lang="th-TH" sz="1200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อส</a:t>
          </a:r>
          <a:r>
            <a:rPr lang="th-TH" sz="120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ม.หมู่บ้าน จำนวน 1/10 ครัวเรือน และมีการนัดประชุม </a:t>
          </a:r>
          <a:r>
            <a:rPr lang="th-TH" sz="1200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อส</a:t>
          </a:r>
          <a:r>
            <a:rPr lang="th-TH" sz="120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ม.ทุก 1 เดือนเพื่อชี้แจงและแนะนำให้ทราบเรื่องการปฏิบัติตัวการอยู่ร่วมในครอบครัวและชุมชน</a:t>
          </a:r>
          <a:endParaRPr lang="th-TH" sz="1200" b="1" kern="1200" dirty="0" smtClean="0">
            <a:solidFill>
              <a:schemeClr val="tx1"/>
            </a:solidFill>
            <a:latin typeface="Calibri" pitchFamily="34" charset="0"/>
          </a:endParaRPr>
        </a:p>
      </dsp:txBody>
      <dsp:txXfrm>
        <a:off x="7007443" y="3011528"/>
        <a:ext cx="1902730" cy="1908654"/>
      </dsp:txXfrm>
    </dsp:sp>
    <dsp:sp modelId="{761F07A2-81ED-4959-8178-FF529A66C950}">
      <dsp:nvSpPr>
        <dsp:cNvPr id="0" name=""/>
        <dsp:cNvSpPr/>
      </dsp:nvSpPr>
      <dsp:spPr>
        <a:xfrm rot="17064442">
          <a:off x="3747689" y="2083601"/>
          <a:ext cx="2631593" cy="570411"/>
        </a:xfrm>
        <a:prstGeom prst="leftArrow">
          <a:avLst>
            <a:gd name="adj1" fmla="val 60000"/>
            <a:gd name="adj2" fmla="val 50000"/>
          </a:avLst>
        </a:prstGeom>
        <a:solidFill>
          <a:srgbClr val="FF993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F407D-DBEA-4C88-82A6-056F03BBF3B5}">
      <dsp:nvSpPr>
        <dsp:cNvPr id="0" name=""/>
        <dsp:cNvSpPr/>
      </dsp:nvSpPr>
      <dsp:spPr>
        <a:xfrm>
          <a:off x="4354437" y="533986"/>
          <a:ext cx="2072878" cy="1120807"/>
        </a:xfrm>
        <a:prstGeom prst="roundRect">
          <a:avLst>
            <a:gd name="adj" fmla="val 10000"/>
          </a:avLst>
        </a:prstGeom>
        <a:solidFill>
          <a:srgbClr val="FF99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5.</a:t>
          </a:r>
          <a:r>
            <a:rPr lang="th-TH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ส่งเสริมการพัฒนาศักยภาพทีมผู้ดูแลและแกนนำทั้งเครือข่ายในการดูแลผู้ป่วยเอดส์และวัณโรคอย่างต่อเนื่อง</a:t>
          </a:r>
          <a:endParaRPr lang="th-TH" sz="1400" kern="1200" dirty="0"/>
        </a:p>
      </dsp:txBody>
      <dsp:txXfrm>
        <a:off x="4387264" y="566813"/>
        <a:ext cx="2007224" cy="1055153"/>
      </dsp:txXfrm>
    </dsp:sp>
    <dsp:sp modelId="{D7B36252-5CEA-42D7-88C1-872C89F949CF}">
      <dsp:nvSpPr>
        <dsp:cNvPr id="0" name=""/>
        <dsp:cNvSpPr/>
      </dsp:nvSpPr>
      <dsp:spPr>
        <a:xfrm rot="14380959">
          <a:off x="1993959" y="2167696"/>
          <a:ext cx="2945742" cy="570411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E7CEC-E51C-4E2A-A029-4607E54ADC97}">
      <dsp:nvSpPr>
        <dsp:cNvPr id="0" name=""/>
        <dsp:cNvSpPr/>
      </dsp:nvSpPr>
      <dsp:spPr>
        <a:xfrm>
          <a:off x="684088" y="605457"/>
          <a:ext cx="3302362" cy="1120807"/>
        </a:xfrm>
        <a:prstGeom prst="roundRect">
          <a:avLst>
            <a:gd name="adj" fmla="val 10000"/>
          </a:avLst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4.</a:t>
          </a:r>
          <a:r>
            <a:rPr lang="th-TH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ผู้ป่วยวัณโรคทุกรายได้รับให้คำปรึกษา </a:t>
          </a:r>
          <a:r>
            <a:rPr lang="en-US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VCT </a:t>
          </a:r>
          <a:r>
            <a:rPr lang="th-TH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และตรวจเลือดหาเชื้อ</a:t>
          </a:r>
          <a:r>
            <a:rPr lang="th-TH" sz="14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เอช</a:t>
          </a:r>
          <a:r>
            <a:rPr lang="th-TH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ไอวีให้บริการตรวจเลือดแบบ</a:t>
          </a:r>
          <a:r>
            <a:rPr lang="en-US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Same day result </a:t>
          </a:r>
          <a:r>
            <a:rPr lang="th-TH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รับรู้ผลได้ใน 45 นาที สามารถให้การรักษาได้เหมาะสมและรวดเร็ว</a:t>
          </a:r>
          <a:endParaRPr lang="th-TH" sz="1400" kern="1200" dirty="0"/>
        </a:p>
      </dsp:txBody>
      <dsp:txXfrm>
        <a:off x="716915" y="638284"/>
        <a:ext cx="3236708" cy="1055153"/>
      </dsp:txXfrm>
    </dsp:sp>
    <dsp:sp modelId="{E779B108-2B44-4AB5-8D40-3D4A8BC5E56D}">
      <dsp:nvSpPr>
        <dsp:cNvPr id="0" name=""/>
        <dsp:cNvSpPr/>
      </dsp:nvSpPr>
      <dsp:spPr>
        <a:xfrm rot="10480964">
          <a:off x="1055557" y="4714296"/>
          <a:ext cx="1945433" cy="570411"/>
        </a:xfrm>
        <a:prstGeom prst="leftArrow">
          <a:avLst>
            <a:gd name="adj1" fmla="val 60000"/>
            <a:gd name="adj2" fmla="val 50000"/>
          </a:avLst>
        </a:prstGeom>
        <a:solidFill>
          <a:srgbClr val="CE63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B8BBF-9A41-4897-9967-C135D4BF41E6}">
      <dsp:nvSpPr>
        <dsp:cNvPr id="0" name=""/>
        <dsp:cNvSpPr/>
      </dsp:nvSpPr>
      <dsp:spPr>
        <a:xfrm>
          <a:off x="139776" y="4349854"/>
          <a:ext cx="1839932" cy="1479578"/>
        </a:xfrm>
        <a:prstGeom prst="roundRect">
          <a:avLst>
            <a:gd name="adj" fmla="val 10000"/>
          </a:avLst>
        </a:prstGeom>
        <a:solidFill>
          <a:srgbClr val="CE63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1.</a:t>
          </a:r>
          <a:r>
            <a:rPr lang="th-TH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จัดตั้งคณะทำงาน </a:t>
          </a:r>
          <a:r>
            <a:rPr lang="en-US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ARV </a:t>
          </a:r>
          <a:r>
            <a:rPr lang="th-TH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และ </a:t>
          </a:r>
          <a:r>
            <a:rPr lang="en-US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TB </a:t>
          </a:r>
          <a:r>
            <a:rPr lang="th-TH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มีการ ประชุมปรึกษาหารือ เพื่อพัฒนาระบบบริการในคลินิกและการส่งต่อสื่อสารข้อมูลของทั้ง 2 คลินิก</a:t>
          </a:r>
        </a:p>
      </dsp:txBody>
      <dsp:txXfrm>
        <a:off x="183111" y="4393189"/>
        <a:ext cx="1753262" cy="1392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6EF48-4013-41B2-923E-8425DEB31777}">
      <dsp:nvSpPr>
        <dsp:cNvPr id="0" name=""/>
        <dsp:cNvSpPr/>
      </dsp:nvSpPr>
      <dsp:spPr>
        <a:xfrm>
          <a:off x="3456365" y="2304279"/>
          <a:ext cx="2520300" cy="1080128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บทเรียนที่ได้รับ</a:t>
          </a:r>
          <a:endParaRPr lang="th-TH" sz="2800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509093" y="2357007"/>
        <a:ext cx="2414844" cy="974672"/>
      </dsp:txXfrm>
    </dsp:sp>
    <dsp:sp modelId="{D9374979-0648-460D-BCE0-DED9AF7745ED}">
      <dsp:nvSpPr>
        <dsp:cNvPr id="0" name=""/>
        <dsp:cNvSpPr/>
      </dsp:nvSpPr>
      <dsp:spPr>
        <a:xfrm rot="9606420">
          <a:off x="2417833" y="3482459"/>
          <a:ext cx="10704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0469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3AE6B-CB8B-47C0-90A8-150F1690AD76}">
      <dsp:nvSpPr>
        <dsp:cNvPr id="0" name=""/>
        <dsp:cNvSpPr/>
      </dsp:nvSpPr>
      <dsp:spPr>
        <a:xfrm>
          <a:off x="217494" y="3171415"/>
          <a:ext cx="2232276" cy="1794095"/>
        </a:xfrm>
        <a:prstGeom prst="roundRect">
          <a:avLst/>
        </a:prstGeom>
        <a:solidFill>
          <a:srgbClr val="FF66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2.</a:t>
          </a:r>
          <a:r>
            <a:rPr lang="th-TH" sz="15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การบูร</a:t>
          </a:r>
          <a:r>
            <a:rPr lang="th-TH" sz="15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ณา</a:t>
          </a:r>
          <a:r>
            <a:rPr lang="th-TH" sz="15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การทำงานโรคเอดส์และวัณโรค จะทำให้สามารถค้นพบผู้ป่วยโรคเอดส์และวัณโรคได้ เร็วขึ้น   จะช่วยลดอัตราการตายและลดการแพร่เชื้อโรคได้</a:t>
          </a:r>
          <a:endParaRPr lang="th-TH" sz="1500" kern="1200" dirty="0"/>
        </a:p>
      </dsp:txBody>
      <dsp:txXfrm>
        <a:off x="305074" y="3258995"/>
        <a:ext cx="2057116" cy="1618935"/>
      </dsp:txXfrm>
    </dsp:sp>
    <dsp:sp modelId="{DE835C41-C254-4A6D-B4B0-0B2F9B5BB996}">
      <dsp:nvSpPr>
        <dsp:cNvPr id="0" name=""/>
        <dsp:cNvSpPr/>
      </dsp:nvSpPr>
      <dsp:spPr>
        <a:xfrm rot="1067386">
          <a:off x="5962200" y="3341106"/>
          <a:ext cx="6049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4996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71F16-0FDD-4481-BB30-290C59E77C97}">
      <dsp:nvSpPr>
        <dsp:cNvPr id="0" name=""/>
        <dsp:cNvSpPr/>
      </dsp:nvSpPr>
      <dsp:spPr>
        <a:xfrm>
          <a:off x="6552733" y="2664292"/>
          <a:ext cx="2143144" cy="222613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6.</a:t>
          </a:r>
          <a:r>
            <a:rPr lang="th-TH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แกนนำผู้ติดเชื้อ</a:t>
          </a:r>
          <a:r>
            <a:rPr lang="th-TH" sz="18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เอช</a:t>
          </a:r>
          <a:r>
            <a:rPr lang="th-TH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ไอวีเป็นกำลังสำคัญในการขับเคลื่อนการติดตาม เยียวยาผู้ป่วย เพื่อการรักษาอย่างต่อเนื่อง</a:t>
          </a:r>
        </a:p>
      </dsp:txBody>
      <dsp:txXfrm>
        <a:off x="6657353" y="2768912"/>
        <a:ext cx="1933904" cy="2016897"/>
      </dsp:txXfrm>
    </dsp:sp>
    <dsp:sp modelId="{2F3421C9-8938-4C4B-9FB5-ABB2EC5304AA}">
      <dsp:nvSpPr>
        <dsp:cNvPr id="0" name=""/>
        <dsp:cNvSpPr/>
      </dsp:nvSpPr>
      <dsp:spPr>
        <a:xfrm rot="20019583">
          <a:off x="5797991" y="2264413"/>
          <a:ext cx="1797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9700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3B0B9-1554-4248-8840-9E75443A5510}">
      <dsp:nvSpPr>
        <dsp:cNvPr id="0" name=""/>
        <dsp:cNvSpPr/>
      </dsp:nvSpPr>
      <dsp:spPr>
        <a:xfrm>
          <a:off x="5968363" y="576062"/>
          <a:ext cx="2744604" cy="1938097"/>
        </a:xfrm>
        <a:prstGeom prst="round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5.</a:t>
          </a:r>
          <a:r>
            <a:rPr lang="th-TH" sz="22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การพัฒนาศักยภาพของบุคลากร เพื่อนำความรู้ทีทันสมัยมาปรับใช้ในการดูแลผู้ป่วยต่อไป</a:t>
          </a:r>
        </a:p>
      </dsp:txBody>
      <dsp:txXfrm>
        <a:off x="6062973" y="670672"/>
        <a:ext cx="2555384" cy="1748877"/>
      </dsp:txXfrm>
    </dsp:sp>
    <dsp:sp modelId="{63D2C58A-99C5-4024-B407-258ED52D573E}">
      <dsp:nvSpPr>
        <dsp:cNvPr id="0" name=""/>
        <dsp:cNvSpPr/>
      </dsp:nvSpPr>
      <dsp:spPr>
        <a:xfrm rot="16057260">
          <a:off x="4578294" y="2193206"/>
          <a:ext cx="2223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338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340BA-9F0A-4F30-BD3D-BC069F3461C8}">
      <dsp:nvSpPr>
        <dsp:cNvPr id="0" name=""/>
        <dsp:cNvSpPr/>
      </dsp:nvSpPr>
      <dsp:spPr>
        <a:xfrm>
          <a:off x="3600401" y="21"/>
          <a:ext cx="2082393" cy="2082111"/>
        </a:xfrm>
        <a:prstGeom prst="roundRect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4.</a:t>
          </a:r>
          <a:r>
            <a:rPr lang="th-TH" sz="15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การคัดกรองผู้ป่วย</a:t>
          </a:r>
          <a:r>
            <a:rPr lang="th-TH" sz="15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เอช</a:t>
          </a:r>
          <a:r>
            <a:rPr lang="th-TH" sz="15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ไอวีในคลินิก </a:t>
          </a:r>
          <a:r>
            <a:rPr lang="en-US" sz="15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ARV </a:t>
          </a:r>
          <a:r>
            <a:rPr lang="th-TH" sz="15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ปีละ 2 ครั้ง และคัดกรองทุกครั้งที่มารับบริการในคลินิกหากพบมีอาการดังกล่าวทำให้สามารถรับรู้สถานะสุขภาพของผู้ป่วยได้เร็ว</a:t>
          </a:r>
        </a:p>
      </dsp:txBody>
      <dsp:txXfrm>
        <a:off x="3702041" y="101661"/>
        <a:ext cx="1879113" cy="1878831"/>
      </dsp:txXfrm>
    </dsp:sp>
    <dsp:sp modelId="{43D6072D-0C25-4F8D-B7F9-1C1FF5465D63}">
      <dsp:nvSpPr>
        <dsp:cNvPr id="0" name=""/>
        <dsp:cNvSpPr/>
      </dsp:nvSpPr>
      <dsp:spPr>
        <a:xfrm rot="12275187">
          <a:off x="3399336" y="2274461"/>
          <a:ext cx="1433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336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32BAF-06BC-49CE-81BD-95C7A3580978}">
      <dsp:nvSpPr>
        <dsp:cNvPr id="0" name=""/>
        <dsp:cNvSpPr/>
      </dsp:nvSpPr>
      <dsp:spPr>
        <a:xfrm>
          <a:off x="73462" y="363102"/>
          <a:ext cx="3332371" cy="22383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3.</a:t>
          </a:r>
          <a:r>
            <a:rPr lang="th-TH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จัดประชุมแลกเปลี่ยนเรียนรู้การประสานการทำงานร่วมกันของคลินิกวัณโรค, </a:t>
          </a:r>
          <a:r>
            <a:rPr lang="en-US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h-TH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คลินิก </a:t>
          </a:r>
          <a:r>
            <a:rPr lang="en-US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ARV  </a:t>
          </a:r>
          <a:r>
            <a:rPr lang="th-TH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และทีม </a:t>
          </a:r>
          <a:r>
            <a:rPr lang="en-US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PCT 2 </a:t>
          </a:r>
          <a:r>
            <a:rPr lang="th-TH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เดือน/ครั้ง อย่างต่อเนื่อง รวมถึงการทบทวนเหตุการณ์สำคัญที่เกิดขึ้น อาการแทรกซ้อนที่เกิดขึ้นในแต่ละโรค เพื่อนำมาปรับปรุงและพัฒนางานต่อไป</a:t>
          </a:r>
        </a:p>
      </dsp:txBody>
      <dsp:txXfrm>
        <a:off x="182729" y="472369"/>
        <a:ext cx="3113837" cy="2019819"/>
      </dsp:txXfrm>
    </dsp:sp>
    <dsp:sp modelId="{E0336203-7579-4560-9934-D292BA6B0E36}">
      <dsp:nvSpPr>
        <dsp:cNvPr id="0" name=""/>
        <dsp:cNvSpPr/>
      </dsp:nvSpPr>
      <dsp:spPr>
        <a:xfrm rot="5946341">
          <a:off x="4503273" y="3492403"/>
          <a:ext cx="2187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747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59B5B-1F6E-4A24-8BB4-FECF09F067EB}">
      <dsp:nvSpPr>
        <dsp:cNvPr id="0" name=""/>
        <dsp:cNvSpPr/>
      </dsp:nvSpPr>
      <dsp:spPr>
        <a:xfrm>
          <a:off x="2664296" y="3600399"/>
          <a:ext cx="3574535" cy="1794083"/>
        </a:xfrm>
        <a:prstGeom prst="roundRect">
          <a:avLst/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1.</a:t>
          </a:r>
          <a:r>
            <a:rPr lang="th-TH" sz="2100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การให้บริการผู้ป่วยวัณโรคและผู้ป่วยเอดส์ควรให้การดูแลแบบองค์รวม ครอบคลุมทั้ง </a:t>
          </a:r>
          <a:r>
            <a:rPr lang="en-US" sz="2100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4</a:t>
          </a:r>
          <a:r>
            <a:rPr lang="th-TH" sz="2100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มิติ รวมถึงคนในครอบครัวและชุมชน</a:t>
          </a:r>
          <a:endParaRPr lang="th-TH" sz="2100" kern="1200" dirty="0">
            <a:solidFill>
              <a:schemeClr val="bg1"/>
            </a:solidFill>
          </a:endParaRPr>
        </a:p>
      </dsp:txBody>
      <dsp:txXfrm>
        <a:off x="2751876" y="3687979"/>
        <a:ext cx="3399375" cy="16189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FA281-7C8C-4696-A982-0DF3B383513B}">
      <dsp:nvSpPr>
        <dsp:cNvPr id="0" name=""/>
        <dsp:cNvSpPr/>
      </dsp:nvSpPr>
      <dsp:spPr>
        <a:xfrm>
          <a:off x="1444905" y="677830"/>
          <a:ext cx="4767070" cy="4767070"/>
        </a:xfrm>
        <a:prstGeom prst="blockArc">
          <a:avLst>
            <a:gd name="adj1" fmla="val 10784079"/>
            <a:gd name="adj2" fmla="val 16796650"/>
            <a:gd name="adj3" fmla="val 463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D4096-60F7-462B-8622-4A00DD1EAFD5}">
      <dsp:nvSpPr>
        <dsp:cNvPr id="0" name=""/>
        <dsp:cNvSpPr/>
      </dsp:nvSpPr>
      <dsp:spPr>
        <a:xfrm>
          <a:off x="1444174" y="747915"/>
          <a:ext cx="4767070" cy="4767070"/>
        </a:xfrm>
        <a:prstGeom prst="blockArc">
          <a:avLst>
            <a:gd name="adj1" fmla="val 4802255"/>
            <a:gd name="adj2" fmla="val 10887572"/>
            <a:gd name="adj3" fmla="val 463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A4EFD-CCAE-4843-8047-00ED7F3B77AB}">
      <dsp:nvSpPr>
        <dsp:cNvPr id="0" name=""/>
        <dsp:cNvSpPr/>
      </dsp:nvSpPr>
      <dsp:spPr>
        <a:xfrm>
          <a:off x="2249757" y="747915"/>
          <a:ext cx="4767070" cy="4767070"/>
        </a:xfrm>
        <a:prstGeom prst="blockArc">
          <a:avLst>
            <a:gd name="adj1" fmla="val 21512445"/>
            <a:gd name="adj2" fmla="val 5997744"/>
            <a:gd name="adj3" fmla="val 463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1E400-84B2-4D93-9980-CDDD745F1857}">
      <dsp:nvSpPr>
        <dsp:cNvPr id="0" name=""/>
        <dsp:cNvSpPr/>
      </dsp:nvSpPr>
      <dsp:spPr>
        <a:xfrm>
          <a:off x="2249027" y="677830"/>
          <a:ext cx="4767070" cy="4767070"/>
        </a:xfrm>
        <a:prstGeom prst="blockArc">
          <a:avLst>
            <a:gd name="adj1" fmla="val 15603350"/>
            <a:gd name="adj2" fmla="val 15937"/>
            <a:gd name="adj3" fmla="val 463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3841D-7885-4812-967B-EC48DF21327E}">
      <dsp:nvSpPr>
        <dsp:cNvPr id="0" name=""/>
        <dsp:cNvSpPr/>
      </dsp:nvSpPr>
      <dsp:spPr>
        <a:xfrm>
          <a:off x="2880317" y="2088239"/>
          <a:ext cx="2412318" cy="2193993"/>
        </a:xfrm>
        <a:prstGeom prst="ellipse">
          <a:avLst/>
        </a:prstGeom>
        <a:solidFill>
          <a:srgbClr val="FF006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ประเด็นการพัฒนาต่อเนื่อง</a:t>
          </a:r>
          <a:endParaRPr lang="th-TH" sz="30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233593" y="2409542"/>
        <a:ext cx="1705766" cy="1551387"/>
      </dsp:txXfrm>
    </dsp:sp>
    <dsp:sp modelId="{A5575A7C-0108-4689-93A4-68B145C20CF0}">
      <dsp:nvSpPr>
        <dsp:cNvPr id="0" name=""/>
        <dsp:cNvSpPr/>
      </dsp:nvSpPr>
      <dsp:spPr>
        <a:xfrm>
          <a:off x="2142264" y="199"/>
          <a:ext cx="4176473" cy="1535795"/>
        </a:xfrm>
        <a:prstGeom prst="ellipse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2.</a:t>
          </a:r>
          <a:r>
            <a:rPr lang="th-TH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ส่งเสริมความรู้เรื่องโรคเอดส์/วัณโรค ให้กับสถานบริการและในชุมชน โรงเรียน เพื่อให้ผู้ที่มีความเสี่ยงได้เข้ามารับการคัดกรองและรับการรักษาได้รวดเร็ว       </a:t>
          </a:r>
          <a:endParaRPr lang="th-TH" sz="1600" kern="1200" dirty="0"/>
        </a:p>
      </dsp:txBody>
      <dsp:txXfrm>
        <a:off x="2753894" y="225111"/>
        <a:ext cx="2953213" cy="1085971"/>
      </dsp:txXfrm>
    </dsp:sp>
    <dsp:sp modelId="{BDF6743B-4539-4E72-AD9A-C4C6C3CB0415}">
      <dsp:nvSpPr>
        <dsp:cNvPr id="0" name=""/>
        <dsp:cNvSpPr/>
      </dsp:nvSpPr>
      <dsp:spPr>
        <a:xfrm>
          <a:off x="5280608" y="1751828"/>
          <a:ext cx="3360351" cy="2640662"/>
        </a:xfrm>
        <a:prstGeom prst="ellipse">
          <a:avLst/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4.</a:t>
          </a:r>
          <a:r>
            <a:rPr lang="th-TH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การสร้างเครือข่ายสุขภาพและพัฒนาระบบการส่งต่อ โดยการประสานเครือข่ายสุขภาพเพื่อการดูแลต่อเนื่องให้ได้มาตรฐานและมีประสิทธิภาพ โดยการประสานการติดตามหลังการรักษา เช่น การเยี่ยมบ้าน การกำกับการรับประทานยาโดยเป็นพี่เลี้ยง (</a:t>
          </a:r>
          <a:r>
            <a:rPr lang="en-US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DOT) </a:t>
          </a:r>
          <a:r>
            <a:rPr lang="th-TH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การติดตามผู้ป่วยที่ขาดนัดให้มารับยาต่อเนื่อง </a:t>
          </a:r>
        </a:p>
      </dsp:txBody>
      <dsp:txXfrm>
        <a:off x="5772720" y="2138544"/>
        <a:ext cx="2376127" cy="1867230"/>
      </dsp:txXfrm>
    </dsp:sp>
    <dsp:sp modelId="{8CD2AD45-ADD5-47A6-8E56-F752C57C4B0A}">
      <dsp:nvSpPr>
        <dsp:cNvPr id="0" name=""/>
        <dsp:cNvSpPr/>
      </dsp:nvSpPr>
      <dsp:spPr>
        <a:xfrm>
          <a:off x="2304260" y="4656692"/>
          <a:ext cx="3852481" cy="1535795"/>
        </a:xfrm>
        <a:prstGeom prst="ellipse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3.</a:t>
          </a:r>
          <a:r>
            <a:rPr lang="th-TH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พัฒนาความรู้ทางวิชาการแก่บุคลากรและเครือข่ายอย่างสม่ำเสมอ เพื่อการดูแลผู้ป่วยอย่างมีคุณภาพและได้มาตรฐาน</a:t>
          </a:r>
        </a:p>
      </dsp:txBody>
      <dsp:txXfrm>
        <a:off x="2868443" y="4881604"/>
        <a:ext cx="2724115" cy="1085971"/>
      </dsp:txXfrm>
    </dsp:sp>
    <dsp:sp modelId="{8F30F920-73BD-47FE-B7F8-EE23ED7A4813}">
      <dsp:nvSpPr>
        <dsp:cNvPr id="0" name=""/>
        <dsp:cNvSpPr/>
      </dsp:nvSpPr>
      <dsp:spPr>
        <a:xfrm>
          <a:off x="0" y="2088232"/>
          <a:ext cx="3000437" cy="1967830"/>
        </a:xfrm>
        <a:prstGeom prst="ellipse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1.</a:t>
          </a:r>
          <a:r>
            <a:rPr lang="th-TH" sz="140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เพิ่มการคัดกรองวัณโรคให้ครอบคลุม ทั้งในสถานบริการ และในชุมชน โดยเน้นนโยบายเชิงรุก  ผ่านเครือข่ายบริการสุขภาพโดยดำเนินการร่วมกับกิจกรรมในชุมชน</a:t>
          </a:r>
          <a:endParaRPr lang="th-TH" sz="1400" kern="1200" dirty="0">
            <a:solidFill>
              <a:schemeClr val="tx1"/>
            </a:solidFill>
          </a:endParaRPr>
        </a:p>
      </dsp:txBody>
      <dsp:txXfrm>
        <a:off x="439404" y="2376414"/>
        <a:ext cx="2121629" cy="1391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7" y="1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CC5ADF8-4638-4A28-B913-00A9AADA8F19}" type="datetimeFigureOut">
              <a:rPr lang="th-TH"/>
              <a:pPr>
                <a:defRPr/>
              </a:pPr>
              <a:t>30/05/58</a:t>
            </a:fld>
            <a:endParaRPr lang="th-TH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2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7" y="9430092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621A9A6-4F23-4257-AFAD-7B07D721DA4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174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938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1"/>
            <a:ext cx="2889938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74F780A-5731-40CE-90A0-6908DFE87F0F}" type="datetimeFigureOut">
              <a:rPr lang="th-TH"/>
              <a:pPr>
                <a:defRPr/>
              </a:pPr>
              <a:t>30/05/58</a:t>
            </a:fld>
            <a:endParaRPr lang="th-TH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907"/>
            <a:ext cx="5335270" cy="44677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2"/>
            <a:ext cx="2889938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30092"/>
            <a:ext cx="2889938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BCF2E4B-34CA-4229-B1A9-F277903CC7B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6563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777608" y="9430093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78C800-81FF-4F88-A9C2-F2FAB1C8E538}" type="slidenum">
              <a:rPr lang="en-US" sz="1200">
                <a:latin typeface="Arial" pitchFamily="34" charset="0"/>
              </a:rPr>
              <a:pPr algn="r"/>
              <a:t>2</a:t>
            </a:fld>
            <a:endParaRPr lang="th-TH" sz="1200">
              <a:latin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4" y="4715907"/>
            <a:ext cx="4890665" cy="4467701"/>
          </a:xfrm>
          <a:noFill/>
        </p:spPr>
        <p:txBody>
          <a:bodyPr/>
          <a:lstStyle/>
          <a:p>
            <a:pPr eaLnBrk="1" hangingPunct="1"/>
            <a:r>
              <a:rPr lang="th-TH" dirty="0" smtClean="0"/>
              <a:t>พื้นที่รับผิดชอบของโรงพยาบาลควนกาหลงมี </a:t>
            </a:r>
            <a:r>
              <a:rPr lang="en-US" dirty="0" smtClean="0"/>
              <a:t>2 </a:t>
            </a:r>
            <a:r>
              <a:rPr lang="th-TH" dirty="0" smtClean="0"/>
              <a:t>อำเภอ คืออำเภอควนกาหลงและอำเภอ</a:t>
            </a:r>
            <a:r>
              <a:rPr lang="th-TH" dirty="0" err="1" smtClean="0"/>
              <a:t>มะนัง</a:t>
            </a:r>
            <a:r>
              <a:rPr lang="th-TH" dirty="0" smtClean="0"/>
              <a:t> ทิศเหนือติดอำเภอรัตภูมิ จังหวัดสงขลา ทิศใต้ติดอำเภอควนโดน และอำเภอท่าแพ ทิศตะวันออกติดอำเภอรัตภูมิและคลองหอยโข่ง จังหวัดสงขลา ทิศตะวันตกติดอำเภอทุ่งหว้าและอำเภอละงู</a:t>
            </a:r>
          </a:p>
          <a:p>
            <a:pPr eaLnBrk="1" hangingPunct="1"/>
            <a:r>
              <a:rPr lang="th-TH" dirty="0" smtClean="0"/>
              <a:t>ประกอบด้วย </a:t>
            </a:r>
            <a:r>
              <a:rPr lang="en-US" dirty="0" smtClean="0"/>
              <a:t>5 </a:t>
            </a:r>
            <a:r>
              <a:rPr lang="th-TH" dirty="0" smtClean="0"/>
              <a:t>ตำบล </a:t>
            </a:r>
            <a:r>
              <a:rPr lang="en-US" dirty="0" smtClean="0"/>
              <a:t>51 </a:t>
            </a:r>
            <a:r>
              <a:rPr lang="th-TH" dirty="0" smtClean="0"/>
              <a:t>หมู่บ้าน โดยที่อำเภอควนกาหลงมี </a:t>
            </a:r>
            <a:r>
              <a:rPr lang="en-US" dirty="0" smtClean="0"/>
              <a:t>3 </a:t>
            </a:r>
            <a:r>
              <a:rPr lang="th-TH" dirty="0" smtClean="0"/>
              <a:t>ตำบล </a:t>
            </a:r>
            <a:r>
              <a:rPr lang="en-US" dirty="0" smtClean="0"/>
              <a:t>32 </a:t>
            </a:r>
            <a:r>
              <a:rPr lang="th-TH" dirty="0" smtClean="0"/>
              <a:t>หมู่บ้าน อำเภอ</a:t>
            </a:r>
            <a:r>
              <a:rPr lang="th-TH" dirty="0" err="1" smtClean="0"/>
              <a:t>มะนัง</a:t>
            </a:r>
            <a:r>
              <a:rPr lang="th-TH" dirty="0" smtClean="0"/>
              <a:t> </a:t>
            </a:r>
            <a:r>
              <a:rPr lang="en-US" dirty="0" smtClean="0"/>
              <a:t>2 </a:t>
            </a:r>
            <a:r>
              <a:rPr lang="th-TH" dirty="0" smtClean="0"/>
              <a:t>ตำบล </a:t>
            </a:r>
            <a:r>
              <a:rPr lang="en-US" dirty="0" smtClean="0"/>
              <a:t>19 </a:t>
            </a:r>
            <a:r>
              <a:rPr lang="th-TH" dirty="0" smtClean="0"/>
              <a:t>หมู่บ้าน โรงพยาบาลตั้งอยู่ที่หมู่ </a:t>
            </a:r>
            <a:r>
              <a:rPr lang="en-US" dirty="0" smtClean="0"/>
              <a:t>7 </a:t>
            </a:r>
            <a:r>
              <a:rPr lang="th-TH" dirty="0" smtClean="0"/>
              <a:t>ตำบลควนกาหลง อำเภอควนกาหลง </a:t>
            </a:r>
          </a:p>
          <a:p>
            <a:pPr eaLnBrk="1" hangingPunct="1"/>
            <a:r>
              <a:rPr lang="th-TH" dirty="0" smtClean="0"/>
              <a:t>พื้นที่กว้างมาก ระยะทางโดยรถยนต์จากโรงพยาบาลถึงถ้ำภูผาเพชร หมู่ </a:t>
            </a:r>
            <a:r>
              <a:rPr lang="en-US" dirty="0" smtClean="0"/>
              <a:t>9 </a:t>
            </a:r>
            <a:r>
              <a:rPr lang="th-TH" dirty="0" smtClean="0"/>
              <a:t>ตำบลปาล์มพัฒนา </a:t>
            </a:r>
            <a:r>
              <a:rPr lang="en-US" dirty="0" smtClean="0"/>
              <a:t>50 </a:t>
            </a:r>
            <a:r>
              <a:rPr lang="th-TH" dirty="0" smtClean="0"/>
              <a:t>กิโลเมตร ใช้เวลาเดินทางประมาณ </a:t>
            </a:r>
            <a:r>
              <a:rPr lang="en-US" dirty="0" smtClean="0"/>
              <a:t>1 </a:t>
            </a:r>
            <a:r>
              <a:rPr lang="th-TH" dirty="0" smtClean="0"/>
              <a:t>ชั่วโมง ได้ร่วมกับสาธารณสุขอำเภอ</a:t>
            </a:r>
            <a:r>
              <a:rPr lang="th-TH" dirty="0" err="1" smtClean="0"/>
              <a:t>มะนัง</a:t>
            </a:r>
            <a:r>
              <a:rPr lang="th-TH" dirty="0" smtClean="0"/>
              <a:t>และและโรงพยาบาลส่งเสริมสุขภาพตำบลในอำเภอ</a:t>
            </a:r>
            <a:r>
              <a:rPr lang="th-TH" dirty="0" err="1" smtClean="0"/>
              <a:t>มะนัง</a:t>
            </a:r>
            <a:r>
              <a:rPr lang="th-TH" dirty="0" smtClean="0"/>
              <a:t> พัฒนาการดูแลผู้ป่วยโรคเรื้อรัง </a:t>
            </a:r>
            <a:r>
              <a:rPr lang="en-US" dirty="0" smtClean="0"/>
              <a:t>DM&amp;HT </a:t>
            </a:r>
            <a:r>
              <a:rPr lang="th-TH" dirty="0" smtClean="0"/>
              <a:t>ที่สามารถควบคุมระดับน้ำตาล ความดันได้ดีและไม่มีภาวะแทรกซ้อน ที่โรงพยาบาลส่งเสริมสุขภาพตำบลปาล์มพัฒนา ตั้งแต่ปี </a:t>
            </a:r>
            <a:r>
              <a:rPr lang="en-US" dirty="0" smtClean="0"/>
              <a:t>2551 – 2553 </a:t>
            </a:r>
            <a:r>
              <a:rPr lang="th-TH" dirty="0" smtClean="0"/>
              <a:t>ปี </a:t>
            </a:r>
            <a:r>
              <a:rPr lang="en-US" dirty="0" smtClean="0"/>
              <a:t>2554 </a:t>
            </a:r>
            <a:r>
              <a:rPr lang="th-TH" dirty="0" smtClean="0"/>
              <a:t>พัฒนาทุก รพ.สต. ในเครือข่าย ให้ดูแลผู้ป่วย </a:t>
            </a:r>
            <a:r>
              <a:rPr lang="en-US" dirty="0" smtClean="0"/>
              <a:t>DM&amp;HT </a:t>
            </a:r>
            <a:r>
              <a:rPr lang="th-TH" dirty="0" smtClean="0"/>
              <a:t>ที่ควบคุมได้ดีและไม่มีภาวะแทรกซ้อนได้ทุก รพ.สต. ปี </a:t>
            </a:r>
            <a:r>
              <a:rPr lang="en-US" dirty="0" smtClean="0"/>
              <a:t>2555 </a:t>
            </a:r>
            <a:r>
              <a:rPr lang="th-TH" dirty="0" smtClean="0"/>
              <a:t>พัฒนาใน </a:t>
            </a:r>
            <a:r>
              <a:rPr lang="en-US" dirty="0" smtClean="0"/>
              <a:t>PCU </a:t>
            </a:r>
            <a:r>
              <a:rPr lang="th-TH" dirty="0" smtClean="0"/>
              <a:t>โรงพยาบาล</a:t>
            </a:r>
          </a:p>
          <a:p>
            <a:pPr eaLnBrk="1" hangingPunct="1"/>
            <a:r>
              <a:rPr lang="th-TH" dirty="0" smtClean="0"/>
              <a:t>ร่วมกับ </a:t>
            </a:r>
            <a:r>
              <a:rPr lang="th-TH" dirty="0" err="1" smtClean="0"/>
              <a:t>อบต.</a:t>
            </a:r>
            <a:r>
              <a:rPr lang="th-TH" dirty="0" smtClean="0"/>
              <a:t>พัฒนาระบบ </a:t>
            </a:r>
            <a:r>
              <a:rPr lang="en-US" dirty="0" smtClean="0"/>
              <a:t>FR </a:t>
            </a:r>
            <a:r>
              <a:rPr lang="th-TH" dirty="0" smtClean="0"/>
              <a:t>พร้อมๆกับการพัฒนา </a:t>
            </a:r>
            <a:r>
              <a:rPr lang="en-US" dirty="0" smtClean="0"/>
              <a:t>EMS </a:t>
            </a:r>
            <a:r>
              <a:rPr lang="th-TH" dirty="0" smtClean="0"/>
              <a:t>ของโรงพยาบาล เริ่มจาก </a:t>
            </a:r>
            <a:r>
              <a:rPr lang="th-TH" dirty="0" err="1" smtClean="0"/>
              <a:t>อบต.</a:t>
            </a:r>
            <a:r>
              <a:rPr lang="th-TH" dirty="0" smtClean="0"/>
              <a:t>ทุ่งนุ้ยซึ่งอยู่ในพื้นที่เส้นทางหลักและมีการเกิดอุบัติเหตุสูงก่อน ในปี </a:t>
            </a:r>
            <a:r>
              <a:rPr lang="en-US" dirty="0" smtClean="0"/>
              <a:t>2550</a:t>
            </a:r>
            <a:r>
              <a:rPr lang="th-TH" dirty="0" smtClean="0"/>
              <a:t> จนครบทุก </a:t>
            </a:r>
            <a:r>
              <a:rPr lang="th-TH" dirty="0" err="1" smtClean="0"/>
              <a:t>อบต.</a:t>
            </a:r>
            <a:r>
              <a:rPr lang="th-TH" dirty="0" smtClean="0"/>
              <a:t>ในปี </a:t>
            </a:r>
            <a:r>
              <a:rPr lang="en-US" dirty="0" smtClean="0"/>
              <a:t>2556 </a:t>
            </a:r>
            <a:r>
              <a:rPr lang="th-TH" dirty="0" smtClean="0"/>
              <a:t>แนวโน้มการใช้บริการของผู้ป่วยฉุกเฉินเพิ่มขึ้นและมีคุณภาพมากขึ้น</a:t>
            </a:r>
            <a:endParaRPr lang="en-US" dirty="0" smtClean="0"/>
          </a:p>
          <a:p>
            <a:pPr eaLnBrk="1" hangingPunct="1"/>
            <a:r>
              <a:rPr lang="th-TH" dirty="0" smtClean="0"/>
              <a:t>พัฒนาระบบให้คำปรึกษาทั้งทางโทรศัพท์และ </a:t>
            </a:r>
            <a:r>
              <a:rPr lang="en-US" dirty="0" smtClean="0"/>
              <a:t>Skype </a:t>
            </a:r>
            <a:r>
              <a:rPr lang="th-TH" dirty="0" smtClean="0"/>
              <a:t>ทุก รพ.สต.ในเครือข่าย</a:t>
            </a:r>
          </a:p>
          <a:p>
            <a:pPr eaLnBrk="1" hangingPunct="1"/>
            <a:r>
              <a:rPr lang="th-TH" dirty="0" smtClean="0"/>
              <a:t>พัฒนาศักยภาพให้ทุก รพ.สต.สามารถพ่นยาขยายหลอดลมในผู้ป่วย </a:t>
            </a:r>
            <a:r>
              <a:rPr lang="en-US" dirty="0" smtClean="0"/>
              <a:t>Asthmatic attack </a:t>
            </a:r>
          </a:p>
          <a:p>
            <a:pPr eaLnBrk="1" hangingPunct="1"/>
            <a:r>
              <a:rPr lang="th-TH" dirty="0" smtClean="0"/>
              <a:t>พัฒนาให้ทุก รพ.สต.สามารถใช้ </a:t>
            </a:r>
            <a:r>
              <a:rPr lang="en-US" dirty="0" err="1" smtClean="0"/>
              <a:t>Dophler</a:t>
            </a:r>
            <a:r>
              <a:rPr lang="en-US" dirty="0" smtClean="0"/>
              <a:t> </a:t>
            </a:r>
            <a:r>
              <a:rPr lang="th-TH" dirty="0" smtClean="0"/>
              <a:t>ในการ ประเมินทารกในครรภ์เพื่อประเมินความเสี่ยงของการตั้งครรภ์ได้</a:t>
            </a:r>
            <a:endParaRPr lang="en-US" dirty="0" smtClean="0"/>
          </a:p>
          <a:p>
            <a:pPr eaLnBrk="1" hangingPunct="1"/>
            <a:r>
              <a:rPr lang="th-TH" dirty="0" smtClean="0"/>
              <a:t>ความหนาแน่นประชากรต่ำ ประชาชนตั้งบ้านเรือนกระจัดกระจายไม่หนาแน่นเป็นชุมชนที่ชัดเจน ทำให้สะดวกในการควบคุมโรค พบว่าเมื่อมีผู้ป่วยเกิดขึ้นในพื้นที่สามารถควบคุมไม่ให้มี </a:t>
            </a:r>
            <a:r>
              <a:rPr lang="en-US" dirty="0" smtClean="0"/>
              <a:t>second generation case </a:t>
            </a:r>
            <a:r>
              <a:rPr lang="th-TH" dirty="0" smtClean="0"/>
              <a:t>ได้</a:t>
            </a:r>
            <a:endParaRPr lang="en-US" dirty="0" smtClean="0"/>
          </a:p>
          <a:p>
            <a:pPr eaLnBrk="1" hangingPunct="1"/>
            <a:endParaRPr lang="th-TH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h-TH" smtClean="0"/>
          </a:p>
        </p:txBody>
      </p:sp>
      <p:sp>
        <p:nvSpPr>
          <p:cNvPr id="9523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B99F66-8EA6-49CB-9738-7B3A8E053F40}" type="slidenum">
              <a:rPr lang="en-US" smtClean="0"/>
              <a:pPr/>
              <a:t>3</a:t>
            </a:fld>
            <a:endParaRPr lang="th-T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th-TH" smtClean="0"/>
              <a:t>ประชาชนส่วนใหญ่ประกอบอาชีพทำสวนปาล์มน้ำมันและยางพารา ภัยสุขภาพสำคัญคือ งูกะปะกัด ปวดเมื่อยจากการทำงานและโรคฉี่หนู ได้ประสานผ่านผู้นำชุมชน ชมชมชาวสวนยาง สวนปาล์มในการป้องกันโรค</a:t>
            </a:r>
          </a:p>
        </p:txBody>
      </p:sp>
      <p:sp>
        <p:nvSpPr>
          <p:cNvPr id="9216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50DA6E-58F3-4C8F-862A-56AFEF36B949}" type="slidenum">
              <a:rPr lang="en-US" smtClean="0"/>
              <a:pPr/>
              <a:t>4</a:t>
            </a:fld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732BE-BB27-4F92-BF70-DD2DC8827A70}" type="datetimeFigureOut">
              <a:rPr lang="th-TH"/>
              <a:pPr>
                <a:defRPr/>
              </a:pPr>
              <a:t>30/05/58</a:t>
            </a:fld>
            <a:endParaRPr lang="th-TH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D31D3-5352-48C1-8FC7-6F466A5DF9B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8E7B3-7E1A-4FDB-A43D-5EE7E803E829}" type="datetimeFigureOut">
              <a:rPr lang="th-TH"/>
              <a:pPr>
                <a:defRPr/>
              </a:pPr>
              <a:t>30/05/58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7BFA-0128-4E6A-B120-D42BC005534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A8506-4CEB-4BEB-AA92-D8312A66F1D3}" type="datetimeFigureOut">
              <a:rPr lang="th-TH"/>
              <a:pPr>
                <a:defRPr/>
              </a:pPr>
              <a:t>30/05/58</a:t>
            </a:fld>
            <a:endParaRPr lang="th-TH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500BA-FC19-48BF-BC1D-7F1A14F3601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DE466-F005-43D9-8CBB-954A263D5BF5}" type="datetimeFigureOut">
              <a:rPr lang="th-TH"/>
              <a:pPr>
                <a:defRPr/>
              </a:pPr>
              <a:t>30/05/58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7E219-3B83-4C04-9EF1-5795E760A86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/>
          </p:nvPr>
        </p:nvSpPr>
        <p:spPr>
          <a:xfrm>
            <a:off x="457200" y="338138"/>
            <a:ext cx="8229600" cy="57880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68147-17AF-48F5-801B-20F365D1F42C}" type="datetimeFigureOut">
              <a:rPr lang="th-TH"/>
              <a:pPr>
                <a:defRPr/>
              </a:pPr>
              <a:t>30/05/58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22741-4C0B-4406-B683-50A11E7115F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F78BF-6BD0-4273-96A1-755A2615A81C}" type="datetimeFigureOut">
              <a:rPr lang="th-TH"/>
              <a:pPr>
                <a:defRPr/>
              </a:pPr>
              <a:t>30/05/58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09F11-1E2F-42F3-85AD-0394EE9C99E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F15FB-BE9D-45CC-98C0-96A5AE729175}" type="datetimeFigureOut">
              <a:rPr lang="th-TH"/>
              <a:pPr>
                <a:defRPr/>
              </a:pPr>
              <a:t>30/05/58</a:t>
            </a:fld>
            <a:endParaRPr lang="th-TH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671A3-B108-4528-91BD-55A4D327521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BD962-ACF3-4C22-9F4D-F3E71EE4D75B}" type="datetimeFigureOut">
              <a:rPr lang="th-TH"/>
              <a:pPr>
                <a:defRPr/>
              </a:pPr>
              <a:t>30/05/58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37D74-DD6F-47C7-8DCB-97316B81C61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C6E26-3EB6-40F7-9E5A-2C994E86B2E6}" type="datetimeFigureOut">
              <a:rPr lang="th-TH"/>
              <a:pPr>
                <a:defRPr/>
              </a:pPr>
              <a:t>30/05/58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50B7E-26C2-4118-8FB0-FBD9A402F0C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BDC92-107B-4912-8862-96E9794CB2BE}" type="datetimeFigureOut">
              <a:rPr lang="th-TH"/>
              <a:pPr>
                <a:defRPr/>
              </a:pPr>
              <a:t>30/05/58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47AD6-FFF3-4F5C-93F0-5EC12BBD49B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46ABD-4C22-48DA-9844-89E8C250B128}" type="datetimeFigureOut">
              <a:rPr lang="th-TH"/>
              <a:pPr>
                <a:defRPr/>
              </a:pPr>
              <a:t>30/05/58</a:t>
            </a:fld>
            <a:endParaRPr lang="th-TH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BD070-70DD-4BF2-A110-7D6C16A5468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E4ACD-6D86-4402-8BFC-18DE6A5C7401}" type="datetimeFigureOut">
              <a:rPr lang="th-TH"/>
              <a:pPr>
                <a:defRPr/>
              </a:pPr>
              <a:t>30/05/58</a:t>
            </a:fld>
            <a:endParaRPr lang="th-TH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84620-E002-43E8-8809-E200D388BF9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E3DE-C1BB-4422-908C-2437D7BB091E}" type="datetimeFigureOut">
              <a:rPr lang="th-TH"/>
              <a:pPr>
                <a:defRPr/>
              </a:pPr>
              <a:t>30/05/58</a:t>
            </a:fld>
            <a:endParaRPr lang="th-TH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12619-C842-4CCE-8C59-4F50035B290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2771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3277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30B676-E255-4ED1-BE42-175ECE3F0EEB}" type="datetimeFigureOut">
              <a:rPr lang="th-TH"/>
              <a:pPr>
                <a:defRPr/>
              </a:pPr>
              <a:t>30/05/58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3EAF68-079B-4A4D-B0A0-D5A13919ADD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327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22" r:id="rId2"/>
    <p:sldLayoutId id="2147484030" r:id="rId3"/>
    <p:sldLayoutId id="2147484023" r:id="rId4"/>
    <p:sldLayoutId id="2147484024" r:id="rId5"/>
    <p:sldLayoutId id="2147484025" r:id="rId6"/>
    <p:sldLayoutId id="2147484031" r:id="rId7"/>
    <p:sldLayoutId id="2147484032" r:id="rId8"/>
    <p:sldLayoutId id="2147484033" r:id="rId9"/>
    <p:sldLayoutId id="2147484026" r:id="rId10"/>
    <p:sldLayoutId id="2147484034" r:id="rId11"/>
    <p:sldLayoutId id="2147484027" r:id="rId12"/>
    <p:sldLayoutId id="214748402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cs typeface="KodchiangUPC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cs typeface="KodchiangUPC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cs typeface="KodchiangUPC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cs typeface="KodchiangUPC" pitchFamily="18" charset="-34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22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2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34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2" descr="C:\Users\JHCIS\Desktop\Logoho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503" y="188640"/>
            <a:ext cx="1368177" cy="135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899592" y="1052736"/>
            <a:ext cx="7772400" cy="119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โรงพยาบาลควนกาหลง</a:t>
            </a:r>
            <a:br>
              <a:rPr kumimoji="0" lang="th-TH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th-TH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ขนาด 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30 </a:t>
            </a:r>
            <a:r>
              <a:rPr kumimoji="0" lang="th-TH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เตียง</a:t>
            </a:r>
            <a:br>
              <a:rPr kumimoji="0" lang="th-TH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th-TH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อำเภอควนกาหลง  จังหวัดสตูล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244915" y="3212976"/>
            <a:ext cx="5575557" cy="2910062"/>
          </a:xfrm>
        </p:spPr>
        <p:txBody>
          <a:bodyPr>
            <a:noAutofit/>
          </a:bodyPr>
          <a:lstStyle/>
          <a:p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นางรุ่งฤดี  </a:t>
            </a:r>
            <a:r>
              <a:rPr lang="th-TH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สุขุมาลย์</a:t>
            </a:r>
            <a:endParaRPr lang="th-TH" sz="2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นายแพทย์ชำนาญการพิเศษ</a:t>
            </a:r>
            <a:r>
              <a:rPr lang="th-TH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th-TH" sz="2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คลินิก 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ARV 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กลุ่มการพยาบาล</a:t>
            </a:r>
          </a:p>
          <a:p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โทรศัพท์   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087-3982097</a:t>
            </a:r>
            <a:endParaRPr lang="th-TH" sz="2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rungruedee-k@hotmail.com</a:t>
            </a:r>
            <a:r>
              <a:rPr lang="th-TH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endParaRPr lang="en-US" sz="2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E:\งบ 56\งานเอดส์ ปี 56\รูป ARV ปี 2556\ปีใหม่ ARV และการรับเงินยังชีพ 24012556\DSCN07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0" t="10523" b="9216"/>
          <a:stretch/>
        </p:blipFill>
        <p:spPr bwMode="auto">
          <a:xfrm>
            <a:off x="280577" y="3068960"/>
            <a:ext cx="2606205" cy="22292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4709">
            <a:off x="352345" y="5560169"/>
            <a:ext cx="733692" cy="1259052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36" y="5445224"/>
            <a:ext cx="1398239" cy="1398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1950922428"/>
              </p:ext>
            </p:extLst>
          </p:nvPr>
        </p:nvGraphicFramePr>
        <p:xfrm>
          <a:off x="0" y="-387423"/>
          <a:ext cx="9036496" cy="6278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รูปภาพ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5515129"/>
            <a:ext cx="1656184" cy="1242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1970227" y="5528977"/>
            <a:ext cx="1619256" cy="1214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ตัวแทนเนื้อหา 7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3672824" y="5588182"/>
            <a:ext cx="1619256" cy="1214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114286"/>
            <a:ext cx="695340" cy="695340"/>
          </a:xfrm>
          <a:prstGeom prst="rect">
            <a:avLst/>
          </a:prstGeom>
        </p:spPr>
      </p:pic>
      <p:sp>
        <p:nvSpPr>
          <p:cNvPr id="8" name="หน้ายิ้ม 7"/>
          <p:cNvSpPr/>
          <p:nvPr/>
        </p:nvSpPr>
        <p:spPr>
          <a:xfrm>
            <a:off x="1979712" y="5891396"/>
            <a:ext cx="252028" cy="44577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หน้ายิ้ม 8"/>
          <p:cNvSpPr/>
          <p:nvPr/>
        </p:nvSpPr>
        <p:spPr>
          <a:xfrm>
            <a:off x="4482452" y="5637511"/>
            <a:ext cx="504056" cy="45868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หน้ายิ้ม 9"/>
          <p:cNvSpPr/>
          <p:nvPr/>
        </p:nvSpPr>
        <p:spPr>
          <a:xfrm>
            <a:off x="3779912" y="5655596"/>
            <a:ext cx="504056" cy="45868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864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th-TH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แนวทางการดูแลผู้ป่วยวัณโรคและโรคเอดส์</a:t>
            </a:r>
            <a:endParaRPr lang="th-TH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339752" y="836712"/>
            <a:ext cx="4392488" cy="720080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ผู้ป่วยทั่วไป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คลินิกโรคเรื้อรัง</a:t>
            </a:r>
          </a:p>
          <a:p>
            <a:pPr lvl="0" algn="ctr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คัดกรองผู้ป่วยที่สงสัยเป็นวัณโรคตามแบบฟอร์มการคัดกรองวัณโรค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ลูกศรลง 20"/>
          <p:cNvSpPr/>
          <p:nvPr/>
        </p:nvSpPr>
        <p:spPr>
          <a:xfrm flipH="1">
            <a:off x="4355976" y="1556792"/>
            <a:ext cx="576063" cy="288032"/>
          </a:xfrm>
          <a:prstGeom prst="downArrow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สี่เหลี่ยมมุมมน 21"/>
          <p:cNvSpPr/>
          <p:nvPr/>
        </p:nvSpPr>
        <p:spPr>
          <a:xfrm>
            <a:off x="2627784" y="1844824"/>
            <a:ext cx="3888432" cy="86409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th-TH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พยาบาลประชาสัมพันธ์</a:t>
            </a:r>
          </a:p>
          <a:p>
            <a:pPr lvl="0" algn="ctr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คัดกรองพร้อมให้อุปกรณ์สวม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MASK </a:t>
            </a:r>
            <a:endParaRPr lang="th-TH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รายงานทางโทรศัพท์กับพยาบาลจุดคัดกรอง</a:t>
            </a:r>
          </a:p>
          <a:p>
            <a:pPr lvl="0" algn="ctr"/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ลูกศรลง 22"/>
          <p:cNvSpPr/>
          <p:nvPr/>
        </p:nvSpPr>
        <p:spPr>
          <a:xfrm flipH="1">
            <a:off x="4283968" y="2708920"/>
            <a:ext cx="576063" cy="288032"/>
          </a:xfrm>
          <a:prstGeom prst="down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สี่เหลี่ยมมุมมน 23"/>
          <p:cNvSpPr/>
          <p:nvPr/>
        </p:nvSpPr>
        <p:spPr>
          <a:xfrm>
            <a:off x="2267744" y="2996952"/>
            <a:ext cx="4464496" cy="864096"/>
          </a:xfrm>
          <a:prstGeom prst="roundRect">
            <a:avLst/>
          </a:prstGeom>
          <a:solidFill>
            <a:srgbClr val="CE63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ห้องตรวจแยกโรค</a:t>
            </a:r>
          </a:p>
          <a:p>
            <a:pPr lvl="0" algn="ctr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พยาบาลจุดคัดกรองซักประวัติ พร้อมรายงานแพทย์</a:t>
            </a:r>
          </a:p>
          <a:p>
            <a:pPr lvl="0" algn="ctr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แพทย์ตรวจร่างกายส่งตรวจ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Lab sputum AFB,CXR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ลูกศรลง 24"/>
          <p:cNvSpPr/>
          <p:nvPr/>
        </p:nvSpPr>
        <p:spPr>
          <a:xfrm flipH="1">
            <a:off x="4211960" y="3861048"/>
            <a:ext cx="576063" cy="288032"/>
          </a:xfrm>
          <a:prstGeom prst="downArrow">
            <a:avLst/>
          </a:prstGeom>
          <a:solidFill>
            <a:srgbClr val="CE63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สี่เหลี่ยมมุมมน 25"/>
          <p:cNvSpPr/>
          <p:nvPr/>
        </p:nvSpPr>
        <p:spPr>
          <a:xfrm>
            <a:off x="1979712" y="4149080"/>
            <a:ext cx="4824536" cy="86409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ห้องชันสูตร</a:t>
            </a:r>
          </a:p>
          <a:p>
            <a:pPr lvl="0" algn="ctr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พยาบาลจุดคัดกรองประสานห้องชันสูตร เพื่อรับผลตรวจ</a:t>
            </a:r>
          </a:p>
          <a:p>
            <a:pPr lvl="0" algn="ctr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ประสานแพทย์เพื่ออ่านผลตรวจและรักษา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ลูกศรลง 26"/>
          <p:cNvSpPr/>
          <p:nvPr/>
        </p:nvSpPr>
        <p:spPr>
          <a:xfrm flipH="1">
            <a:off x="4283968" y="5013176"/>
            <a:ext cx="576063" cy="288032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สี่เหลี่ยมมุมมน 42"/>
          <p:cNvSpPr/>
          <p:nvPr/>
        </p:nvSpPr>
        <p:spPr>
          <a:xfrm>
            <a:off x="4644008" y="5589240"/>
            <a:ext cx="3816424" cy="72008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ประสานคลินิกวัณโรคเพื่อขึ้นทะเบียนและวางแผนดูแลร่วมกัน</a:t>
            </a:r>
            <a:endParaRPr lang="th-TH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4" name="ตัวเชื่อมต่อตรง 43"/>
          <p:cNvCxnSpPr/>
          <p:nvPr/>
        </p:nvCxnSpPr>
        <p:spPr>
          <a:xfrm>
            <a:off x="2843808" y="5301208"/>
            <a:ext cx="367240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ลูกศรลง 44"/>
          <p:cNvSpPr/>
          <p:nvPr/>
        </p:nvSpPr>
        <p:spPr>
          <a:xfrm flipH="1">
            <a:off x="2627784" y="5301208"/>
            <a:ext cx="576063" cy="288032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สี่เหลี่ยมมุมมน 46"/>
          <p:cNvSpPr/>
          <p:nvPr/>
        </p:nvSpPr>
        <p:spPr>
          <a:xfrm>
            <a:off x="755576" y="5589240"/>
            <a:ext cx="3240360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th-TH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ผลปกติ</a:t>
            </a:r>
          </a:p>
          <a:p>
            <a:pPr lvl="0"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-เฝ้าระวัง ปีละ 2 ครั้ง</a:t>
            </a:r>
          </a:p>
          <a:p>
            <a:pPr lvl="0"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-ส่งเสริมการดูแลสุขภาพ</a:t>
            </a:r>
          </a:p>
          <a:p>
            <a:pPr lvl="0" algn="ctr"/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ลูกศรลง 49"/>
          <p:cNvSpPr/>
          <p:nvPr/>
        </p:nvSpPr>
        <p:spPr>
          <a:xfrm flipH="1">
            <a:off x="6156176" y="5301208"/>
            <a:ext cx="576063" cy="288032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60" y="19016"/>
            <a:ext cx="695340" cy="695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th-TH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แนวทางการดูแลผู้ป่วยวัณโรคและโรคเอดส์</a:t>
            </a:r>
            <a:endParaRPr lang="th-TH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สี่เหลี่ยมมุมมน 27"/>
          <p:cNvSpPr/>
          <p:nvPr/>
        </p:nvSpPr>
        <p:spPr>
          <a:xfrm>
            <a:off x="251520" y="908720"/>
            <a:ext cx="3816424" cy="720080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ผู้ป่วยคลินิก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ARV</a:t>
            </a:r>
            <a:endParaRPr lang="th-TH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คัดกรองผู้ป่วยที่สงสัยเป็นวัณโรคตามแบบฟอร์มการคัดกรองวัณโรค สวม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Mask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ลูกศรลง 28"/>
          <p:cNvSpPr/>
          <p:nvPr/>
        </p:nvSpPr>
        <p:spPr>
          <a:xfrm flipH="1">
            <a:off x="2123728" y="1628800"/>
            <a:ext cx="576063" cy="288032"/>
          </a:xfrm>
          <a:prstGeom prst="downArrow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สี่เหลี่ยมมุมมน 29"/>
          <p:cNvSpPr/>
          <p:nvPr/>
        </p:nvSpPr>
        <p:spPr>
          <a:xfrm>
            <a:off x="1475656" y="1916832"/>
            <a:ext cx="3168352" cy="64807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พบแพทย์ ตรวจร่างกายส่งตรวจ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Lab sputum AFB,CXR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สี่เหลี่ยมมุมมน 30"/>
          <p:cNvSpPr/>
          <p:nvPr/>
        </p:nvSpPr>
        <p:spPr>
          <a:xfrm>
            <a:off x="2483768" y="2852936"/>
            <a:ext cx="2304256" cy="4320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แพทย์อ่านผลการตรวจ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ลูกศรลง 31"/>
          <p:cNvSpPr/>
          <p:nvPr/>
        </p:nvSpPr>
        <p:spPr>
          <a:xfrm flipH="1">
            <a:off x="2771800" y="2564904"/>
            <a:ext cx="576063" cy="288032"/>
          </a:xfrm>
          <a:prstGeom prst="down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4" name="ตัวเชื่อมต่อตรง 33"/>
          <p:cNvCxnSpPr/>
          <p:nvPr/>
        </p:nvCxnSpPr>
        <p:spPr>
          <a:xfrm>
            <a:off x="1475656" y="3573016"/>
            <a:ext cx="331236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สี่เหลี่ยมมุมมน 36"/>
          <p:cNvSpPr/>
          <p:nvPr/>
        </p:nvSpPr>
        <p:spPr>
          <a:xfrm>
            <a:off x="251520" y="3861048"/>
            <a:ext cx="1728192" cy="13681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th-TH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ผลปกติ</a:t>
            </a:r>
          </a:p>
          <a:p>
            <a:pPr lvl="0"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-เฝ้าระวัง ปีละ 2 ครั้ง</a:t>
            </a:r>
          </a:p>
          <a:p>
            <a:pPr lvl="0"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-ส่งเสริมการดูแลสุขภาพ</a:t>
            </a:r>
          </a:p>
          <a:p>
            <a:pPr lvl="0" algn="ctr"/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ลูกศรลง 37"/>
          <p:cNvSpPr/>
          <p:nvPr/>
        </p:nvSpPr>
        <p:spPr>
          <a:xfrm flipH="1">
            <a:off x="1331640" y="3573016"/>
            <a:ext cx="576063" cy="288032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ลูกศรลง 38"/>
          <p:cNvSpPr/>
          <p:nvPr/>
        </p:nvSpPr>
        <p:spPr>
          <a:xfrm flipH="1">
            <a:off x="3491880" y="3284984"/>
            <a:ext cx="576063" cy="288032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สี่เหลี่ยมมุมมน 39"/>
          <p:cNvSpPr/>
          <p:nvPr/>
        </p:nvSpPr>
        <p:spPr>
          <a:xfrm>
            <a:off x="3491880" y="3861048"/>
            <a:ext cx="1872208" cy="1440160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th-TH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ผลเป็นวัณโรค</a:t>
            </a:r>
          </a:p>
          <a:p>
            <a:pPr lvl="0" algn="ctr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-แพทย์รักษาตามมาตรฐานการดูแลผู้ป่วยวัณโรคและโรคเอดส์</a:t>
            </a:r>
          </a:p>
          <a:p>
            <a:pPr lvl="0" algn="ctr"/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ลูกศรลง 40"/>
          <p:cNvSpPr/>
          <p:nvPr/>
        </p:nvSpPr>
        <p:spPr>
          <a:xfrm flipH="1">
            <a:off x="4572000" y="3573016"/>
            <a:ext cx="576063" cy="288032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ลูกศรลง 41"/>
          <p:cNvSpPr/>
          <p:nvPr/>
        </p:nvSpPr>
        <p:spPr>
          <a:xfrm flipH="1">
            <a:off x="4499992" y="5301208"/>
            <a:ext cx="576063" cy="288032"/>
          </a:xfrm>
          <a:prstGeom prst="downArrow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สี่เหลี่ยมมุมมน 42"/>
          <p:cNvSpPr/>
          <p:nvPr/>
        </p:nvSpPr>
        <p:spPr>
          <a:xfrm>
            <a:off x="899592" y="5589240"/>
            <a:ext cx="4176464" cy="72008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ประสานคลินิกวัณโรคเพื่อขึ้นทะเบียน</a:t>
            </a:r>
          </a:p>
          <a:p>
            <a:pPr lvl="0"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และวางแผนดูแลร่วมกัน</a:t>
            </a:r>
            <a:endParaRPr lang="th-TH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ลูกศรลง 35"/>
          <p:cNvSpPr/>
          <p:nvPr/>
        </p:nvSpPr>
        <p:spPr>
          <a:xfrm rot="16200000" flipH="1">
            <a:off x="5184069" y="5553237"/>
            <a:ext cx="576063" cy="792088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6" name="ตัวเชื่อมต่อตรง 45"/>
          <p:cNvCxnSpPr/>
          <p:nvPr/>
        </p:nvCxnSpPr>
        <p:spPr>
          <a:xfrm flipV="1">
            <a:off x="5868144" y="3861048"/>
            <a:ext cx="0" cy="230425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สี่เหลี่ยมมุมมน 48"/>
          <p:cNvSpPr/>
          <p:nvPr/>
        </p:nvSpPr>
        <p:spPr>
          <a:xfrm>
            <a:off x="6228184" y="2996952"/>
            <a:ext cx="2736304" cy="13681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รักษาวัณโรคครบตามเกณฑ์ </a:t>
            </a:r>
          </a:p>
          <a:p>
            <a:pPr lvl="0"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ผลปกติ</a:t>
            </a:r>
          </a:p>
          <a:p>
            <a:pPr lvl="0"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-แพทย์รักษาตามมาตรฐานการดูแลผู้ป่วยเอดส์</a:t>
            </a:r>
          </a:p>
          <a:p>
            <a:pPr lvl="0"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-เฝ้าระวัง ปีละ 2 ครั้ง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สี่เหลี่ยมมุมมน 50"/>
          <p:cNvSpPr/>
          <p:nvPr/>
        </p:nvSpPr>
        <p:spPr>
          <a:xfrm>
            <a:off x="6228184" y="4869160"/>
            <a:ext cx="2736304" cy="16561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กรณีรักษาวัณโรคไม่ครบตามเกณฑ์ </a:t>
            </a:r>
          </a:p>
          <a:p>
            <a:pPr lvl="0"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ผลผิดปกติ</a:t>
            </a:r>
          </a:p>
          <a:p>
            <a:pPr lvl="0"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-แพทย์รักษาตามมาตรฐานและส่งปรึกษาแพทย์เชี่ยวชาญ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ลูกศรลง 52"/>
          <p:cNvSpPr/>
          <p:nvPr/>
        </p:nvSpPr>
        <p:spPr>
          <a:xfrm rot="16200000" flipH="1">
            <a:off x="5760133" y="3753037"/>
            <a:ext cx="576063" cy="36004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4" name="ลูกศรลง 53"/>
          <p:cNvSpPr/>
          <p:nvPr/>
        </p:nvSpPr>
        <p:spPr>
          <a:xfrm rot="16200000" flipH="1">
            <a:off x="5760132" y="5769260"/>
            <a:ext cx="576063" cy="360039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2" name="รูปภาพ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60" y="19016"/>
            <a:ext cx="695340" cy="695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46856" y="23290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th-TH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แนวทางการดูแลผู้ป่วยวัณโรคและโรคเอดส์</a:t>
            </a:r>
            <a:endParaRPr lang="th-TH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339752" y="836712"/>
            <a:ext cx="4968552" cy="432048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กรณีผู้ป่วยรักษาตัวในโรงพยาบาลที่วินิจฉัยว่าเป็นวัณโรค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ลูกศรลง 20"/>
          <p:cNvSpPr/>
          <p:nvPr/>
        </p:nvSpPr>
        <p:spPr>
          <a:xfrm flipH="1">
            <a:off x="4427985" y="1268760"/>
            <a:ext cx="576063" cy="288032"/>
          </a:xfrm>
          <a:prstGeom prst="downArrow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สี่เหลี่ยมมุมมน 21"/>
          <p:cNvSpPr/>
          <p:nvPr/>
        </p:nvSpPr>
        <p:spPr>
          <a:xfrm>
            <a:off x="2663788" y="2621779"/>
            <a:ext cx="3888432" cy="57606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-ให้คำปรึกษาเพื่อตรวจเลือดหาเชื้อ</a:t>
            </a:r>
            <a:r>
              <a:rPr lang="th-TH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เอช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ไอวี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ลูกศรลง 22"/>
          <p:cNvSpPr/>
          <p:nvPr/>
        </p:nvSpPr>
        <p:spPr>
          <a:xfrm flipH="1">
            <a:off x="4391980" y="2330833"/>
            <a:ext cx="576063" cy="288032"/>
          </a:xfrm>
          <a:prstGeom prst="downArrow">
            <a:avLst/>
          </a:prstGeom>
          <a:solidFill>
            <a:srgbClr val="CE63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สี่เหลี่ยมมุมมน 23"/>
          <p:cNvSpPr/>
          <p:nvPr/>
        </p:nvSpPr>
        <p:spPr>
          <a:xfrm>
            <a:off x="1907704" y="1556792"/>
            <a:ext cx="5832647" cy="774041"/>
          </a:xfrm>
          <a:prstGeom prst="roundRect">
            <a:avLst/>
          </a:prstGeom>
          <a:solidFill>
            <a:srgbClr val="CE63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ประสานผู้รับผิดชอบคลินิกวัณโรค</a:t>
            </a:r>
          </a:p>
          <a:p>
            <a:pPr lvl="0" algn="ctr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เพื่อขึ้นทะเบียนร่วมวางแผนการรักษาร่วมกับแพทย์และ</a:t>
            </a:r>
            <a:r>
              <a:rPr lang="th-TH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ทีมสห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วิชาชีพในตึกผู้ป่วย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ลูกศรลง 24"/>
          <p:cNvSpPr/>
          <p:nvPr/>
        </p:nvSpPr>
        <p:spPr>
          <a:xfrm flipH="1">
            <a:off x="5004048" y="4877899"/>
            <a:ext cx="576063" cy="288032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สี่เหลี่ยมมุมมน 25"/>
          <p:cNvSpPr/>
          <p:nvPr/>
        </p:nvSpPr>
        <p:spPr>
          <a:xfrm>
            <a:off x="3055341" y="5165930"/>
            <a:ext cx="4824536" cy="143142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ผู้ป่วยก่อนกลับบ้าน</a:t>
            </a:r>
          </a:p>
          <a:p>
            <a:pPr lvl="0"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ให้ข้อมูลกับผู้ป่วยและครอบครัวเรื่องโรค,การดูแลสุขภาพ,การมารับยาและตรวจตามนัด,การติดตามเยี่ยมบ้านโดยทีมเครือข่ายสาธารณสุข</a:t>
            </a:r>
            <a:endParaRPr lang="th-TH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ลูกศรลง 26"/>
          <p:cNvSpPr/>
          <p:nvPr/>
        </p:nvSpPr>
        <p:spPr>
          <a:xfrm flipH="1">
            <a:off x="3506117" y="4589154"/>
            <a:ext cx="576063" cy="288032"/>
          </a:xfrm>
          <a:prstGeom prst="downArrow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สี่เหลี่ยมมุมมน 42"/>
          <p:cNvSpPr/>
          <p:nvPr/>
        </p:nvSpPr>
        <p:spPr>
          <a:xfrm>
            <a:off x="1187624" y="3717031"/>
            <a:ext cx="3816424" cy="87212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ผลพบเชื้อ</a:t>
            </a:r>
            <a:r>
              <a:rPr lang="th-TH" sz="16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เอช</a:t>
            </a:r>
            <a:r>
              <a:rPr lang="th-TH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ไอวี</a:t>
            </a:r>
          </a:p>
          <a:p>
            <a:pPr lvl="0" algn="ctr"/>
            <a:r>
              <a:rPr lang="th-TH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-ประสานคลินิก </a:t>
            </a:r>
            <a:r>
              <a:rPr lang="en-US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ARV </a:t>
            </a:r>
            <a:r>
              <a:rPr lang="th-TH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เพื่อขึ้นทะเบียนและวางแผนดูแลร่วมกัน</a:t>
            </a:r>
            <a:endParaRPr lang="th-TH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4" name="ตัวเชื่อมต่อตรง 43"/>
          <p:cNvCxnSpPr/>
          <p:nvPr/>
        </p:nvCxnSpPr>
        <p:spPr>
          <a:xfrm>
            <a:off x="3526574" y="4869160"/>
            <a:ext cx="3672408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สี่เหลี่ยมมุมมน 46"/>
          <p:cNvSpPr/>
          <p:nvPr/>
        </p:nvSpPr>
        <p:spPr>
          <a:xfrm>
            <a:off x="5903640" y="3725059"/>
            <a:ext cx="2772816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th-TH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th-TH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ผลปกติ</a:t>
            </a:r>
          </a:p>
          <a:p>
            <a:pPr lvl="0" algn="ctr"/>
            <a:r>
              <a:rPr lang="th-TH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-เฝ้าระวัง ปีละ </a:t>
            </a:r>
            <a:r>
              <a:rPr lang="en-US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ครั้ง</a:t>
            </a:r>
          </a:p>
          <a:p>
            <a:pPr lvl="0" algn="ctr"/>
            <a:r>
              <a:rPr lang="th-TH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-ส่งเสริมการดูแลสุขภาพ</a:t>
            </a:r>
          </a:p>
          <a:p>
            <a:pPr lvl="0" algn="ctr"/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ลูกศรลง 49"/>
          <p:cNvSpPr/>
          <p:nvPr/>
        </p:nvSpPr>
        <p:spPr>
          <a:xfrm flipH="1">
            <a:off x="6732241" y="4589155"/>
            <a:ext cx="576063" cy="28803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ลูกศรลง 15"/>
          <p:cNvSpPr/>
          <p:nvPr/>
        </p:nvSpPr>
        <p:spPr>
          <a:xfrm flipH="1">
            <a:off x="6117437" y="3425698"/>
            <a:ext cx="576063" cy="288032"/>
          </a:xfrm>
          <a:prstGeom prst="down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ลูกศรลง 16"/>
          <p:cNvSpPr/>
          <p:nvPr/>
        </p:nvSpPr>
        <p:spPr>
          <a:xfrm flipH="1">
            <a:off x="4391980" y="3170490"/>
            <a:ext cx="576063" cy="288032"/>
          </a:xfrm>
          <a:prstGeom prst="down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8" name="ตัวเชื่อมต่อตรง 17"/>
          <p:cNvCxnSpPr/>
          <p:nvPr/>
        </p:nvCxnSpPr>
        <p:spPr>
          <a:xfrm>
            <a:off x="2733061" y="3458522"/>
            <a:ext cx="367240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ลูกศรลง 18"/>
          <p:cNvSpPr/>
          <p:nvPr/>
        </p:nvSpPr>
        <p:spPr>
          <a:xfrm flipH="1">
            <a:off x="2580661" y="3425698"/>
            <a:ext cx="576063" cy="288032"/>
          </a:xfrm>
          <a:prstGeom prst="down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" name="รูปภาพ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60" y="19016"/>
            <a:ext cx="695340" cy="69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4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th-TH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แนวทางการดูแลผู้ป่วยวัณโรคและโรคเอดส์</a:t>
            </a:r>
            <a:endParaRPr lang="th-TH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สี่เหลี่ยมมุมมน 27"/>
          <p:cNvSpPr/>
          <p:nvPr/>
        </p:nvSpPr>
        <p:spPr>
          <a:xfrm>
            <a:off x="827583" y="939817"/>
            <a:ext cx="2623683" cy="360040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คลินิก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TB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ลูกศรลง 28"/>
          <p:cNvSpPr/>
          <p:nvPr/>
        </p:nvSpPr>
        <p:spPr>
          <a:xfrm flipH="1">
            <a:off x="1691680" y="1268760"/>
            <a:ext cx="576063" cy="288032"/>
          </a:xfrm>
          <a:prstGeom prst="downArrow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สี่เหลี่ยมมุมมน 29"/>
          <p:cNvSpPr/>
          <p:nvPr/>
        </p:nvSpPr>
        <p:spPr>
          <a:xfrm>
            <a:off x="446550" y="2571384"/>
            <a:ext cx="3168352" cy="64807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พบแพทย์ ตรวจร่างกายส่งตรวจ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Lab sputum AFB,CXR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สี่เหลี่ยมมุมมน 30"/>
          <p:cNvSpPr/>
          <p:nvPr/>
        </p:nvSpPr>
        <p:spPr>
          <a:xfrm>
            <a:off x="801120" y="3505767"/>
            <a:ext cx="2304256" cy="4320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แพทย์อ่านผลการตรวจ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ลูกศรลง 31"/>
          <p:cNvSpPr/>
          <p:nvPr/>
        </p:nvSpPr>
        <p:spPr>
          <a:xfrm flipH="1">
            <a:off x="251520" y="4221088"/>
            <a:ext cx="576063" cy="288032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4" name="ตัวเชื่อมต่อตรง 33"/>
          <p:cNvCxnSpPr/>
          <p:nvPr/>
        </p:nvCxnSpPr>
        <p:spPr>
          <a:xfrm>
            <a:off x="436654" y="4235865"/>
            <a:ext cx="331236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สี่เหลี่ยมมุมมน 36"/>
          <p:cNvSpPr/>
          <p:nvPr/>
        </p:nvSpPr>
        <p:spPr>
          <a:xfrm>
            <a:off x="179512" y="4509120"/>
            <a:ext cx="2332438" cy="8402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th-TH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ผลปกติ</a:t>
            </a:r>
          </a:p>
          <a:p>
            <a:pPr lvl="0"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-เฝ้าระวัง ปีละ 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ครั้ง</a:t>
            </a:r>
          </a:p>
          <a:p>
            <a:pPr lvl="0"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-ส่งเสริมการดูแลสุขภาพ</a:t>
            </a:r>
          </a:p>
          <a:p>
            <a:pPr lvl="0" algn="ctr"/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ลูกศรลง 37"/>
          <p:cNvSpPr/>
          <p:nvPr/>
        </p:nvSpPr>
        <p:spPr>
          <a:xfrm flipH="1">
            <a:off x="1691679" y="2333092"/>
            <a:ext cx="576063" cy="28803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ลูกศรลง 38"/>
          <p:cNvSpPr/>
          <p:nvPr/>
        </p:nvSpPr>
        <p:spPr>
          <a:xfrm flipH="1">
            <a:off x="1592405" y="3937815"/>
            <a:ext cx="576063" cy="288032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สี่เหลี่ยมมุมมน 39"/>
          <p:cNvSpPr/>
          <p:nvPr/>
        </p:nvSpPr>
        <p:spPr>
          <a:xfrm>
            <a:off x="2705232" y="4514444"/>
            <a:ext cx="4891103" cy="2010900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ผลเป็นวัณโรค</a:t>
            </a:r>
          </a:p>
          <a:p>
            <a:pPr lvl="0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-แพทย์รักษาตามมาตรฐานการดูแลผู้ป่วยวัณโรค</a:t>
            </a:r>
          </a:p>
          <a:p>
            <a:pPr lvl="0"/>
            <a:r>
              <a:rPr lang="th-TH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-ขึ้นทะเบียน</a:t>
            </a:r>
            <a:r>
              <a:rPr lang="th-TH" sz="16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ผู้ปวย</a:t>
            </a:r>
            <a:r>
              <a:rPr lang="th-TH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วัณโรค</a:t>
            </a:r>
          </a:p>
          <a:p>
            <a:pPr lvl="0"/>
            <a:r>
              <a:rPr lang="th-TH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ให้ความรู้กับผู้ป่วยและญาติเรื่องโรคและการปฏิบัติตัว</a:t>
            </a:r>
          </a:p>
          <a:p>
            <a:pPr lvl="0"/>
            <a:r>
              <a:rPr lang="th-TH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-รับยาให้คำปรึกษาเรื่องการรับประทานยา</a:t>
            </a:r>
          </a:p>
          <a:p>
            <a:pPr lvl="0"/>
            <a:r>
              <a:rPr lang="th-TH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-การมาตรวจตามนัด</a:t>
            </a:r>
          </a:p>
          <a:p>
            <a:pPr lvl="0"/>
            <a:r>
              <a:rPr lang="th-TH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-การติดตามเยี่ยมบ้านประสานเครือข่ายสุขภาพ</a:t>
            </a:r>
            <a:endParaRPr lang="th-TH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ลูกศรลง 40"/>
          <p:cNvSpPr/>
          <p:nvPr/>
        </p:nvSpPr>
        <p:spPr>
          <a:xfrm flipH="1">
            <a:off x="1583669" y="3217735"/>
            <a:ext cx="576063" cy="288032"/>
          </a:xfrm>
          <a:prstGeom prst="down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ลูกศรลง 41"/>
          <p:cNvSpPr/>
          <p:nvPr/>
        </p:nvSpPr>
        <p:spPr>
          <a:xfrm flipH="1">
            <a:off x="3419871" y="4221088"/>
            <a:ext cx="576063" cy="288032"/>
          </a:xfrm>
          <a:prstGeom prst="downArrow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6" name="ตัวเชื่อมต่อตรง 45"/>
          <p:cNvCxnSpPr/>
          <p:nvPr/>
        </p:nvCxnSpPr>
        <p:spPr>
          <a:xfrm>
            <a:off x="5837253" y="3217735"/>
            <a:ext cx="2611435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ลูกศรลง 53"/>
          <p:cNvSpPr/>
          <p:nvPr/>
        </p:nvSpPr>
        <p:spPr>
          <a:xfrm rot="10800000" flipH="1">
            <a:off x="5549222" y="4126516"/>
            <a:ext cx="576063" cy="360039"/>
          </a:xfrm>
          <a:prstGeom prst="downArrow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สี่เหลี่ยมมุมมน 48"/>
          <p:cNvSpPr/>
          <p:nvPr/>
        </p:nvSpPr>
        <p:spPr>
          <a:xfrm>
            <a:off x="251520" y="1542104"/>
            <a:ext cx="3816424" cy="790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th-TH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ชั่งน้ำหนัก,วัดความดันโลหิตซักประวัติ</a:t>
            </a:r>
          </a:p>
          <a:p>
            <a:pPr lvl="0" algn="ctr"/>
            <a:r>
              <a:rPr lang="th-TH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-ตรวจร่างกายเบื้องต้น</a:t>
            </a:r>
          </a:p>
          <a:p>
            <a:pPr lvl="0" algn="ctr"/>
            <a:r>
              <a:rPr lang="th-TH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16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สี่เหลี่ยมมุมมน 21"/>
          <p:cNvSpPr/>
          <p:nvPr/>
        </p:nvSpPr>
        <p:spPr>
          <a:xfrm>
            <a:off x="4932040" y="3573016"/>
            <a:ext cx="3888432" cy="57606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-ให้คำปรึกษาเพื่อตรวจเลือดหาเชื้อ</a:t>
            </a:r>
            <a:r>
              <a:rPr lang="th-TH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เอช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ไอวี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ลูกศรลง 23"/>
          <p:cNvSpPr/>
          <p:nvPr/>
        </p:nvSpPr>
        <p:spPr>
          <a:xfrm rot="10800000" flipH="1">
            <a:off x="8244409" y="2857696"/>
            <a:ext cx="576063" cy="360039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ลูกศรลง 24"/>
          <p:cNvSpPr/>
          <p:nvPr/>
        </p:nvSpPr>
        <p:spPr>
          <a:xfrm rot="10800000" flipH="1">
            <a:off x="6732240" y="3219456"/>
            <a:ext cx="576063" cy="360039"/>
          </a:xfrm>
          <a:prstGeom prst="down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ลูกศรลง 26"/>
          <p:cNvSpPr/>
          <p:nvPr/>
        </p:nvSpPr>
        <p:spPr>
          <a:xfrm rot="10800000" flipH="1">
            <a:off x="5526001" y="2857695"/>
            <a:ext cx="576063" cy="360039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สี่เหลี่ยมมุมมน 42"/>
          <p:cNvSpPr/>
          <p:nvPr/>
        </p:nvSpPr>
        <p:spPr>
          <a:xfrm>
            <a:off x="4283968" y="1700808"/>
            <a:ext cx="2859002" cy="110891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ผลพบเชื้อ</a:t>
            </a:r>
            <a:r>
              <a:rPr lang="th-TH" sz="16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เอช</a:t>
            </a:r>
            <a:r>
              <a:rPr lang="th-TH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ไอวี</a:t>
            </a:r>
          </a:p>
          <a:p>
            <a:pPr lvl="0" algn="ctr"/>
            <a:r>
              <a:rPr lang="th-TH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-ประสานคลินิก </a:t>
            </a:r>
            <a:r>
              <a:rPr lang="en-US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ARV </a:t>
            </a:r>
            <a:r>
              <a:rPr lang="th-TH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เพื่อขึ้นทะเบียนและวางแผนดูแลร่วมกัน</a:t>
            </a:r>
            <a:endParaRPr lang="th-TH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สี่เหลี่ยมมุมมน 46"/>
          <p:cNvSpPr/>
          <p:nvPr/>
        </p:nvSpPr>
        <p:spPr>
          <a:xfrm>
            <a:off x="7452320" y="1542104"/>
            <a:ext cx="1512168" cy="131559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th-TH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th-TH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ผลปกติ</a:t>
            </a:r>
          </a:p>
          <a:p>
            <a:pPr lvl="0" algn="ctr"/>
            <a:r>
              <a:rPr lang="th-TH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-เฝ้าระวัง ปีละ </a:t>
            </a:r>
            <a:r>
              <a:rPr lang="en-US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ครั้ง</a:t>
            </a:r>
          </a:p>
          <a:p>
            <a:pPr lvl="0" algn="ctr"/>
            <a:r>
              <a:rPr lang="th-TH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-ส่งเสริมการดูแลสุขภาพ</a:t>
            </a:r>
          </a:p>
          <a:p>
            <a:pPr lvl="0" algn="ctr"/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4" name="รูปภาพ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60" y="19016"/>
            <a:ext cx="695340" cy="69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905513848"/>
              </p:ext>
            </p:extLst>
          </p:nvPr>
        </p:nvGraphicFramePr>
        <p:xfrm>
          <a:off x="179512" y="260648"/>
          <a:ext cx="871296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รูปภาพ 2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467544" y="5301208"/>
            <a:ext cx="1968217" cy="1476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รูปภาพ 3" descr="DSC0199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76256" y="5233890"/>
            <a:ext cx="2003714" cy="1502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G:\drive D\My Documents\My Pictures\สอนเอดส์ ปี 54\IMG_2162.JPG"/>
          <p:cNvPicPr>
            <a:picLocks noChangeAspect="1" noChangeArrowheads="1"/>
          </p:cNvPicPr>
          <p:nvPr/>
        </p:nvPicPr>
        <p:blipFill rotWithShape="1">
          <a:blip r:embed="rId9" cstate="print">
            <a:extLst/>
          </a:blip>
          <a:srcRect t="36887"/>
          <a:stretch/>
        </p:blipFill>
        <p:spPr bwMode="auto">
          <a:xfrm>
            <a:off x="3635896" y="5776865"/>
            <a:ext cx="2027717" cy="959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60" y="19016"/>
            <a:ext cx="695340" cy="695340"/>
          </a:xfrm>
          <a:prstGeom prst="rect">
            <a:avLst/>
          </a:prstGeom>
        </p:spPr>
      </p:pic>
      <p:sp>
        <p:nvSpPr>
          <p:cNvPr id="7" name="หน้ายิ้ม 6"/>
          <p:cNvSpPr/>
          <p:nvPr/>
        </p:nvSpPr>
        <p:spPr>
          <a:xfrm>
            <a:off x="1763688" y="5674568"/>
            <a:ext cx="504056" cy="45868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161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2221629591"/>
              </p:ext>
            </p:extLst>
          </p:nvPr>
        </p:nvGraphicFramePr>
        <p:xfrm>
          <a:off x="251520" y="332656"/>
          <a:ext cx="864096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9" descr="DSCF1873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23085" y="28267"/>
            <a:ext cx="2405511" cy="1870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7" descr="DSCF1812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6574782" y="62235"/>
            <a:ext cx="2569218" cy="1836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6" descr="DSCF2335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8642" y="4707674"/>
            <a:ext cx="2436457" cy="1710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9" descr="DSCF6318"/>
          <p:cNvPicPr>
            <a:picLocks noChangeAspect="1" noChangeArrowheads="1"/>
          </p:cNvPicPr>
          <p:nvPr/>
        </p:nvPicPr>
        <p:blipFill>
          <a:blip r:embed="rId10" cstate="print">
            <a:extLst/>
          </a:blip>
          <a:srcRect/>
          <a:stretch>
            <a:fillRect/>
          </a:stretch>
        </p:blipFill>
        <p:spPr bwMode="auto">
          <a:xfrm>
            <a:off x="6876256" y="4797152"/>
            <a:ext cx="2152898" cy="1667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หน้ายิ้ม 6"/>
          <p:cNvSpPr/>
          <p:nvPr/>
        </p:nvSpPr>
        <p:spPr>
          <a:xfrm>
            <a:off x="7733377" y="5219804"/>
            <a:ext cx="252028" cy="34089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099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\\192.168.1.13\รับ-ส่ง\ViewHos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332656"/>
            <a:ext cx="8280920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6020" name="Picture 4" descr="C:\Users\JHCIS\Pictures\ดอกกาล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4941888"/>
            <a:ext cx="25622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ชื่อเรื่อง 3"/>
          <p:cNvSpPr txBox="1">
            <a:spLocks/>
          </p:cNvSpPr>
          <p:nvPr/>
        </p:nvSpPr>
        <p:spPr bwMode="auto">
          <a:xfrm>
            <a:off x="2774121" y="4581128"/>
            <a:ext cx="2877999" cy="107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ts val="7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1" i="0" u="none" strike="noStrike" kern="1200" cap="none" spc="0" normalizeH="0" baseline="0" noProof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JasmineUPC" pitchFamily="18" charset="-34"/>
              </a:rPr>
              <a:t>ขอขอบคุณ</a:t>
            </a:r>
            <a:endParaRPr kumimoji="0" lang="th-TH" sz="6000" b="1" i="0" u="none" strike="noStrike" kern="1200" cap="none" spc="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JasmineUPC" pitchFamily="18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969" y="5660911"/>
            <a:ext cx="1008112" cy="10081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9"/>
          <p:cNvSpPr txBox="1">
            <a:spLocks noChangeArrowheads="1"/>
          </p:cNvSpPr>
          <p:nvPr/>
        </p:nvSpPr>
        <p:spPr bwMode="auto">
          <a:xfrm>
            <a:off x="6783388" y="4460875"/>
            <a:ext cx="257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3200" b="1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endParaRPr lang="th-TH" sz="3200" b="1">
              <a:solidFill>
                <a:schemeClr val="bg1"/>
              </a:solidFill>
              <a:latin typeface="BrowalliaUPC" pitchFamily="34" charset="-34"/>
            </a:endParaRPr>
          </a:p>
        </p:txBody>
      </p:sp>
      <p:sp>
        <p:nvSpPr>
          <p:cNvPr id="40965" name="Freeform 43"/>
          <p:cNvSpPr>
            <a:spLocks/>
          </p:cNvSpPr>
          <p:nvPr/>
        </p:nvSpPr>
        <p:spPr bwMode="auto">
          <a:xfrm rot="-2014656">
            <a:off x="2984500" y="4819650"/>
            <a:ext cx="74613" cy="122238"/>
          </a:xfrm>
          <a:custGeom>
            <a:avLst/>
            <a:gdLst>
              <a:gd name="T0" fmla="*/ 0 w 47"/>
              <a:gd name="T1" fmla="*/ 0 h 77"/>
              <a:gd name="T2" fmla="*/ 2147483647 w 47"/>
              <a:gd name="T3" fmla="*/ 2147483647 h 77"/>
              <a:gd name="T4" fmla="*/ 2147483647 w 47"/>
              <a:gd name="T5" fmla="*/ 2147483647 h 77"/>
              <a:gd name="T6" fmla="*/ 2147483647 w 47"/>
              <a:gd name="T7" fmla="*/ 2147483647 h 77"/>
              <a:gd name="T8" fmla="*/ 0 60000 65536"/>
              <a:gd name="T9" fmla="*/ 0 60000 65536"/>
              <a:gd name="T10" fmla="*/ 0 60000 65536"/>
              <a:gd name="T11" fmla="*/ 0 60000 65536"/>
              <a:gd name="T12" fmla="*/ 0 w 47"/>
              <a:gd name="T13" fmla="*/ 0 h 77"/>
              <a:gd name="T14" fmla="*/ 47 w 47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" h="77">
                <a:moveTo>
                  <a:pt x="0" y="0"/>
                </a:moveTo>
                <a:cubicBezTo>
                  <a:pt x="9" y="3"/>
                  <a:pt x="22" y="2"/>
                  <a:pt x="28" y="10"/>
                </a:cubicBezTo>
                <a:cubicBezTo>
                  <a:pt x="42" y="27"/>
                  <a:pt x="36" y="54"/>
                  <a:pt x="46" y="74"/>
                </a:cubicBezTo>
                <a:cubicBezTo>
                  <a:pt x="47" y="77"/>
                  <a:pt x="46" y="67"/>
                  <a:pt x="46" y="64"/>
                </a:cubicBezTo>
              </a:path>
            </a:pathLst>
          </a:cu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pic>
        <p:nvPicPr>
          <p:cNvPr id="40966" name="Picture 6" descr="แผนที่ควนกาหล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980132"/>
            <a:ext cx="8820150" cy="453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7" name="Text Box 38"/>
          <p:cNvSpPr txBox="1">
            <a:spLocks noChangeArrowheads="1"/>
          </p:cNvSpPr>
          <p:nvPr/>
        </p:nvSpPr>
        <p:spPr bwMode="auto">
          <a:xfrm>
            <a:off x="0" y="5098539"/>
            <a:ext cx="9144000" cy="113877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/>
            <a:r>
              <a:rPr lang="th-TH" sz="3600" dirty="0" smtClean="0">
                <a:solidFill>
                  <a:srgbClr val="0000CC"/>
                </a:solidFill>
                <a:latin typeface="TH SarabunPSK" pitchFamily="34" charset="-34"/>
                <a:cs typeface="KodchiangUPC" pitchFamily="18" charset="-34"/>
              </a:rPr>
              <a:t>อ.</a:t>
            </a:r>
            <a:r>
              <a:rPr lang="th-TH" sz="3600" dirty="0">
                <a:solidFill>
                  <a:srgbClr val="0000CC"/>
                </a:solidFill>
                <a:latin typeface="TH SarabunPSK" pitchFamily="34" charset="-34"/>
                <a:cs typeface="KodchiangUPC" pitchFamily="18" charset="-34"/>
              </a:rPr>
              <a:t>ควน</a:t>
            </a:r>
            <a:r>
              <a:rPr lang="th-TH" sz="3600" dirty="0" smtClean="0">
                <a:solidFill>
                  <a:srgbClr val="0000CC"/>
                </a:solidFill>
                <a:latin typeface="TH SarabunPSK" pitchFamily="34" charset="-34"/>
                <a:cs typeface="KodchiangUPC" pitchFamily="18" charset="-34"/>
              </a:rPr>
              <a:t>กาหลง</a:t>
            </a:r>
            <a:r>
              <a:rPr lang="en-US" sz="3600" dirty="0" smtClean="0">
                <a:solidFill>
                  <a:srgbClr val="0000CC"/>
                </a:solidFill>
                <a:latin typeface="TH SarabunPSK" pitchFamily="34" charset="-34"/>
                <a:cs typeface="KodchiangUPC" pitchFamily="18" charset="-34"/>
              </a:rPr>
              <a:t>  :</a:t>
            </a:r>
            <a:r>
              <a:rPr lang="th-TH" sz="3600" dirty="0" smtClean="0">
                <a:solidFill>
                  <a:srgbClr val="0000CC"/>
                </a:solidFill>
                <a:latin typeface="TH SarabunPSK" pitchFamily="34" charset="-34"/>
                <a:cs typeface="KodchiangUPC" pitchFamily="18" charset="-34"/>
              </a:rPr>
              <a:t> </a:t>
            </a:r>
            <a:r>
              <a:rPr lang="th-TH" sz="3600" dirty="0" smtClean="0">
                <a:latin typeface="TH SarabunPSK" pitchFamily="34" charset="-34"/>
                <a:cs typeface="KodchiangUPC" pitchFamily="18" charset="-34"/>
              </a:rPr>
              <a:t> </a:t>
            </a:r>
            <a:r>
              <a:rPr lang="th-TH" sz="3600" dirty="0">
                <a:solidFill>
                  <a:srgbClr val="0000CC"/>
                </a:solidFill>
                <a:latin typeface="TH SarabunPSK" pitchFamily="34" charset="-34"/>
                <a:cs typeface="KodchiangUPC" pitchFamily="18" charset="-34"/>
              </a:rPr>
              <a:t>3 ตำบล 32 หมู่บ้าน </a:t>
            </a:r>
            <a:endParaRPr lang="th-TH" sz="3600" dirty="0" smtClean="0">
              <a:solidFill>
                <a:srgbClr val="0000CC"/>
              </a:solidFill>
              <a:latin typeface="TH SarabunPSK" pitchFamily="34" charset="-34"/>
              <a:cs typeface="KodchiangUPC" pitchFamily="18" charset="-34"/>
            </a:endParaRPr>
          </a:p>
          <a:p>
            <a:pPr algn="ctr" eaLnBrk="0" hangingPunct="0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พื้นที่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550.8 </a:t>
            </a:r>
            <a:r>
              <a:rPr lang="th-TH" sz="3200" b="1" dirty="0" err="1">
                <a:latin typeface="TH SarabunPSK" pitchFamily="34" charset="-34"/>
                <a:cs typeface="TH SarabunPSK" pitchFamily="34" charset="-34"/>
              </a:rPr>
              <a:t>ตร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.กม. ความหนาแน่นประชากร 72.5คน/</a:t>
            </a:r>
            <a:r>
              <a:rPr lang="th-TH" sz="3200" b="1" dirty="0" err="1">
                <a:latin typeface="TH SarabunPSK" pitchFamily="34" charset="-34"/>
                <a:cs typeface="TH SarabunPSK" pitchFamily="34" charset="-34"/>
              </a:rPr>
              <a:t>ตร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.กม.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237288"/>
            <a:ext cx="9144000" cy="46672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พื้นที่กว้าง ยากต่อการบริหารจัดการ ต้องอาศัยการเชื่อมโยงเครือข่าย โดยเฉพาะการเข้าถึงบริการ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ชื่อเรื่อง 3"/>
          <p:cNvSpPr txBox="1">
            <a:spLocks/>
          </p:cNvSpPr>
          <p:nvPr/>
        </p:nvSpPr>
        <p:spPr>
          <a:xfrm>
            <a:off x="755576" y="-6722"/>
            <a:ext cx="8388424" cy="9874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txBody>
          <a:bodyPr vert="horz" wrap="square" lIns="0" tIns="0" rIns="18288" bIns="0" anchor="b">
            <a:spAutoFit/>
            <a:scene3d>
              <a:camera prst="orthographicFront"/>
              <a:lightRig rig="freezing" dir="t">
                <a:rot lat="0" lon="0" rev="564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7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 smtClean="0">
                <a:ln w="11430"/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JasmineUPC" pitchFamily="18" charset="-34"/>
              </a:rPr>
              <a:t>บริบทข้อมูลทั่วไปอำเภอควนกาหลง</a:t>
            </a:r>
            <a:endParaRPr kumimoji="0" lang="th-TH" sz="5400" b="1" i="0" u="none" strike="noStrike" kern="1200" cap="none" spc="0" normalizeH="0" baseline="0" noProof="0" dirty="0">
              <a:ln w="11430"/>
              <a:solidFill>
                <a:schemeClr val="bg1"/>
              </a:solidFill>
              <a:uLnTx/>
              <a:uFillTx/>
              <a:latin typeface="+mj-lt"/>
              <a:ea typeface="+mj-ea"/>
              <a:cs typeface="JasmineUPC" pitchFamily="18" charset="-34"/>
            </a:endParaRPr>
          </a:p>
        </p:txBody>
      </p:sp>
      <p:pic>
        <p:nvPicPr>
          <p:cNvPr id="9" name="Picture 2" descr="C:\Users\JHCIS\Desktop\Logohos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76" y="37236"/>
            <a:ext cx="1008137" cy="89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ตัวยึดเนื้อหา 4"/>
          <p:cNvSpPr>
            <a:spLocks noGrp="1"/>
          </p:cNvSpPr>
          <p:nvPr>
            <p:ph type="subTitle" idx="1"/>
          </p:nvPr>
        </p:nvSpPr>
        <p:spPr>
          <a:xfrm>
            <a:off x="396875" y="1268760"/>
            <a:ext cx="8424863" cy="3744416"/>
          </a:xfrm>
        </p:spPr>
        <p:txBody>
          <a:bodyPr>
            <a:normAutofit fontScale="92500" lnSpcReduction="10000"/>
          </a:bodyPr>
          <a:lstStyle/>
          <a:p>
            <a:pPr marL="319088" indent="-319088" algn="l" eaLnBrk="1" hangingPunct="1">
              <a:buClr>
                <a:srgbClr val="0070C0"/>
              </a:buClr>
              <a:buFont typeface="Wingdings" pitchFamily="2" charset="2"/>
              <a:buChar char="§"/>
            </a:pP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โรงพยาบาลควนกาหลง </a:t>
            </a:r>
            <a:r>
              <a:rPr lang="en-US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แห่ง</a:t>
            </a:r>
          </a:p>
          <a:p>
            <a:pPr marL="319088" indent="-319088" algn="l" eaLnBrk="1" hangingPunct="1">
              <a:buClr>
                <a:srgbClr val="0070C0"/>
              </a:buClr>
              <a:buFont typeface="Wingdings" pitchFamily="2" charset="2"/>
              <a:buChar char="§"/>
            </a:pP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โรงพยาบาลส่งเสริมสุขภาพตำบล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en-US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แห่ง</a:t>
            </a:r>
          </a:p>
          <a:p>
            <a:pPr marL="319088" indent="-319088" algn="l" eaLnBrk="1" hangingPunct="1">
              <a:buClr>
                <a:srgbClr val="0070C0"/>
              </a:buClr>
              <a:buFont typeface="Wingdings" pitchFamily="2" charset="2"/>
              <a:buChar char="§"/>
            </a:pP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กองทุนหลักประกันสุขภาพทุกตำบล รวม </a:t>
            </a:r>
            <a:r>
              <a:rPr lang="en-US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แห่ง</a:t>
            </a:r>
          </a:p>
          <a:p>
            <a:pPr marL="319088" indent="-319088" algn="l" eaLnBrk="1" hangingPunct="1">
              <a:buClr>
                <a:srgbClr val="0070C0"/>
              </a:buClr>
              <a:buFont typeface="Wingdings" pitchFamily="2" charset="2"/>
              <a:buChar char="§"/>
            </a:pP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สำนักงานสาธารณสุขอำเภอ 1 แห่ง</a:t>
            </a:r>
          </a:p>
          <a:p>
            <a:pPr marL="319088" indent="-319088" algn="l" eaLnBrk="1" hangingPunct="1">
              <a:buClr>
                <a:srgbClr val="0070C0"/>
              </a:buClr>
              <a:buFont typeface="Wingdings" pitchFamily="2" charset="2"/>
              <a:buChar char="§"/>
            </a:pP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ศูนย์ควบคุมโรคติดต่อนำโดยแมลง 1 แห่ง</a:t>
            </a:r>
            <a:endParaRPr lang="en-US" sz="32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19088" indent="-319088" algn="l" eaLnBrk="1" hangingPunct="1"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FR </a:t>
            </a: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ครอบคลุม 3 ตำบล </a:t>
            </a:r>
            <a:r>
              <a:rPr lang="en-US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100</a:t>
            </a:r>
            <a:r>
              <a:rPr lang="en-US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19088" indent="-319088" algn="l" eaLnBrk="1" hangingPunct="1">
              <a:buClr>
                <a:srgbClr val="0070C0"/>
              </a:buClr>
              <a:buFont typeface="Wingdings" pitchFamily="2" charset="2"/>
              <a:buChar char="§"/>
            </a:pP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ชมรมผู้สูงอายุ  เครือข่าย </a:t>
            </a:r>
            <a:r>
              <a:rPr lang="th-TH" sz="32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อส</a:t>
            </a: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ม./</a:t>
            </a:r>
            <a:r>
              <a:rPr lang="en-US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SRRT</a:t>
            </a: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แกนนำผู้ติดเชื้อ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388" y="5157193"/>
            <a:ext cx="8642350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4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รพ.สามารถเชื่อมโยง/ สนับสนุน ภาคีเครือข่าย รพสต.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400" b="1" dirty="0" err="1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อบต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400" b="1" dirty="0" err="1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อส</a:t>
            </a:r>
            <a:r>
              <a:rPr lang="th-TH" sz="24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ม.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,FR,</a:t>
            </a:r>
            <a:r>
              <a:rPr lang="th-TH" sz="24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แกนนำผู้ติดเชื้อ</a:t>
            </a:r>
          </a:p>
          <a:p>
            <a:pPr algn="ctr">
              <a:defRPr/>
            </a:pPr>
            <a:r>
              <a:rPr lang="th-TH" sz="24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มาร่วมกันแก้ปัญหาสุขภาพของประชาชน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24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เช่น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4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การคัดกรอง/การดูแลต่อเนื่อง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DM&amp;HT, </a:t>
            </a:r>
            <a:endParaRPr lang="th-TH" sz="2400" b="1" dirty="0">
              <a:solidFill>
                <a:schemeClr val="bg2">
                  <a:lumMod val="2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r>
              <a:rPr lang="th-TH" sz="24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การเข้าถึงในโรค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ACS, ANC </a:t>
            </a:r>
            <a:r>
              <a:rPr lang="th-TH" sz="24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ระดับเครือข่าย การเข้าถึงและดูแลต่อเนื่องในกลุ่มผู้เสพยา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ผู้ติดเชื้อ</a:t>
            </a:r>
            <a:r>
              <a:rPr lang="en-US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HIV</a:t>
            </a:r>
          </a:p>
        </p:txBody>
      </p:sp>
      <p:sp>
        <p:nvSpPr>
          <p:cNvPr id="5" name="ชื่อเรื่อง 3"/>
          <p:cNvSpPr txBox="1">
            <a:spLocks/>
          </p:cNvSpPr>
          <p:nvPr/>
        </p:nvSpPr>
        <p:spPr>
          <a:xfrm>
            <a:off x="0" y="137294"/>
            <a:ext cx="9144000" cy="9874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txBody>
          <a:bodyPr vert="horz" wrap="square" lIns="0" tIns="0" rIns="18288" bIns="0" anchor="b">
            <a:spAutoFit/>
            <a:scene3d>
              <a:camera prst="orthographicFront"/>
              <a:lightRig rig="freezing" dir="t">
                <a:rot lat="0" lon="0" rev="564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7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1" i="0" u="none" strike="noStrike" kern="1200" cap="none" spc="0" normalizeH="0" baseline="0" noProof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JasmineUPC" pitchFamily="18" charset="-34"/>
              </a:rPr>
              <a:t>ภาคีเครือข่าย</a:t>
            </a:r>
            <a:endParaRPr kumimoji="0" lang="th-TH" sz="6000" b="1" i="0" u="none" strike="noStrike" kern="1200" cap="none" spc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JasmineUPC" pitchFamily="18" charset="-34"/>
            </a:endParaRPr>
          </a:p>
        </p:txBody>
      </p:sp>
      <p:pic>
        <p:nvPicPr>
          <p:cNvPr id="7" name="Picture 2" descr="C:\Users\JHCIS\Desktop\Logohos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76" y="37236"/>
            <a:ext cx="1008137" cy="89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9"/>
          <p:cNvSpPr txBox="1">
            <a:spLocks noChangeArrowheads="1"/>
          </p:cNvSpPr>
          <p:nvPr/>
        </p:nvSpPr>
        <p:spPr bwMode="auto">
          <a:xfrm>
            <a:off x="323850" y="836712"/>
            <a:ext cx="4752975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เกษตรกรรม  	  	  ร้อย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ละ</a:t>
            </a:r>
            <a:r>
              <a:rPr lang="en-US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80</a:t>
            </a:r>
            <a:endParaRPr lang="en-US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ยางพารา</a:t>
            </a:r>
            <a:r>
              <a:rPr lang="en-US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สวนปาล์ม</a:t>
            </a:r>
            <a:r>
              <a:rPr lang="en-US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ทำนา</a:t>
            </a:r>
            <a:r>
              <a:rPr lang="en-US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ทำไร่</a:t>
            </a:r>
            <a:r>
              <a:rPr lang="en-US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thaiDist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รับจ้างและค้าขาย	  ร้อยละ  </a:t>
            </a:r>
            <a:r>
              <a:rPr lang="en-US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</a:t>
            </a:r>
          </a:p>
          <a:p>
            <a:pPr algn="thaiDist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รับ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ราชการ		  ร้อยละ   </a:t>
            </a:r>
            <a:r>
              <a:rPr lang="en-US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5060" name="Picture 8" descr="images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4913" y="3078163"/>
            <a:ext cx="1812925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12" descr="C:\Users\JHCIS\Pictures\ตลาดสดริมทา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8188" y="620713"/>
            <a:ext cx="17208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13" descr="C:\Users\JHCIS\Pictures\ตลาดสดริมทาง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8188" y="1916113"/>
            <a:ext cx="1731962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15" descr="C:\Users\JHCIS\Pictures\ทำนา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4913" y="644525"/>
            <a:ext cx="1933575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6" descr="C:\Users\JHCIS\Pictures\ปาล์ม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8188" y="3197225"/>
            <a:ext cx="17319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ชื่อเรื่อง 3"/>
          <p:cNvSpPr txBox="1">
            <a:spLocks/>
          </p:cNvSpPr>
          <p:nvPr/>
        </p:nvSpPr>
        <p:spPr>
          <a:xfrm>
            <a:off x="323528" y="44624"/>
            <a:ext cx="4464496" cy="9874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txBody>
          <a:bodyPr vert="horz" wrap="square" lIns="0" tIns="0" rIns="18288" bIns="0" anchor="b">
            <a:spAutoFit/>
            <a:scene3d>
              <a:camera prst="orthographicFront"/>
              <a:lightRig rig="freezing" dir="t">
                <a:rot lat="0" lon="0" rev="564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7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1" i="0" u="none" strike="noStrike" kern="1200" cap="none" spc="0" normalizeH="0" baseline="0" noProof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JasmineUPC" pitchFamily="18" charset="-34"/>
              </a:rPr>
              <a:t>อาชีพ</a:t>
            </a:r>
            <a:endParaRPr kumimoji="0" lang="th-TH" sz="6000" b="1" i="0" u="none" strike="noStrike" kern="1200" cap="none" spc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JasmineUPC" pitchFamily="18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51520" y="3501008"/>
            <a:ext cx="4752528" cy="2862322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เนื่องจากเป็นชุมชนชนบท ประกอบอาชีพการเกษตร มีการตัดยางและทำสวนปาล์มเป็นอาชีพหลัก ซึ่งผลผลิตรายได้ไม่แน่นอน ขึ้นตามสภาวะภูมิอากาศและสภาวะทางการเมืองซึ่งส่งผลกระทบต่อรายได้ จึงทำให้ประชาชนในพื้นที่ซึ่งเป็นวัยทำงานต้อง  มีการย้ายถิ่นไปต่างจังหวัดเพื่อมาประกอบอาชีพ  จึงเป็นเหตุให้บางครอบครัวต้องแยกกันอยู่ ซึ่งส่งผลต่อการดูแลสุขภาพของแต่ละบุคคล </a:t>
            </a:r>
            <a:endParaRPr lang="th-TH" sz="2000" dirty="0"/>
          </a:p>
        </p:txBody>
      </p:sp>
      <p:pic>
        <p:nvPicPr>
          <p:cNvPr id="12" name="Picture 2" descr="C:\Users\JHCIS\Desktop\Logohosp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276" y="37236"/>
            <a:ext cx="1008137" cy="89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1086412" y="164845"/>
            <a:ext cx="3106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บริบท /สภาพปัญหา</a:t>
            </a:r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JHCIS\Desktop\Logoho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76" y="37236"/>
            <a:ext cx="1008137" cy="89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สามเหลี่ยมหน้าจั่ว 1"/>
          <p:cNvSpPr/>
          <p:nvPr/>
        </p:nvSpPr>
        <p:spPr>
          <a:xfrm rot="16200000">
            <a:off x="-547872" y="4306663"/>
            <a:ext cx="3068296" cy="1872208"/>
          </a:xfrm>
          <a:prstGeom prst="triangle">
            <a:avLst/>
          </a:prstGeom>
          <a:solidFill>
            <a:srgbClr val="FD0107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771110" y="4767122"/>
            <a:ext cx="1440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อัตราการเสียชีวิต/</a:t>
            </a:r>
          </a:p>
          <a:p>
            <a:r>
              <a:rPr lang="th-TH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เกิด </a:t>
            </a:r>
            <a:r>
              <a:rPr lang="en-US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OI</a:t>
            </a:r>
            <a:endParaRPr lang="th-TH" sz="1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" name="ตัวเชื่อมต่อตรง 8"/>
          <p:cNvCxnSpPr/>
          <p:nvPr/>
        </p:nvCxnSpPr>
        <p:spPr>
          <a:xfrm>
            <a:off x="1879222" y="5242767"/>
            <a:ext cx="5933859" cy="515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 flipV="1">
            <a:off x="1969187" y="4533870"/>
            <a:ext cx="808547" cy="69491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 flipV="1">
            <a:off x="4211705" y="4476781"/>
            <a:ext cx="1111137" cy="8494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 flipV="1">
            <a:off x="5902483" y="4269596"/>
            <a:ext cx="1185474" cy="9477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>
            <a:off x="1987587" y="5258423"/>
            <a:ext cx="808547" cy="4987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4250039" y="5339220"/>
            <a:ext cx="1030433" cy="6904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>
            <a:off x="5902483" y="5267790"/>
            <a:ext cx="1141531" cy="75693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สามเหลี่ยมหน้าจั่ว 19"/>
          <p:cNvSpPr/>
          <p:nvPr/>
        </p:nvSpPr>
        <p:spPr>
          <a:xfrm rot="16200000">
            <a:off x="7466263" y="4760966"/>
            <a:ext cx="1773757" cy="1080120"/>
          </a:xfrm>
          <a:prstGeom prst="triangle">
            <a:avLst/>
          </a:prstGeom>
          <a:solidFill>
            <a:srgbClr val="FD0107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1" name="TextBox 20"/>
          <p:cNvSpPr txBox="1"/>
          <p:nvPr/>
        </p:nvSpPr>
        <p:spPr>
          <a:xfrm>
            <a:off x="6900240" y="4433156"/>
            <a:ext cx="107746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อื่นๆ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-การติดตาม</a:t>
            </a:r>
            <a:endParaRPr lang="th-TH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20340" y="3506787"/>
            <a:ext cx="2005004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ผู้ป่วย/ผู้ดูแล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-สุขภาพอ่อนแอ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-ขาดความร่วมมือการรักษา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-ขาดผู้ดูแล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-ปัญหาเศรษฐกิจ</a:t>
            </a:r>
            <a:endParaRPr lang="th-TH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62940" y="3547843"/>
            <a:ext cx="2005004" cy="1015663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ระบบบริการ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-การเข้าถึงบริการล่าช้า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-การขาดนัด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-ขาดความเชื่อมโยงและการประสานงาน</a:t>
            </a:r>
            <a:endParaRPr lang="th-TH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62940" y="5793155"/>
            <a:ext cx="2005004" cy="10156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บุคลากร</a:t>
            </a:r>
          </a:p>
          <a:p>
            <a:r>
              <a:rPr lang="th-TH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-ภาระงาน</a:t>
            </a:r>
          </a:p>
          <a:p>
            <a:r>
              <a:rPr lang="th-TH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-ขาดทักษะและประสบการณ์</a:t>
            </a:r>
          </a:p>
          <a:p>
            <a:r>
              <a:rPr lang="th-TH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-ไม่มีแนวทางการปฏิบัติงาน</a:t>
            </a:r>
          </a:p>
          <a:p>
            <a:pPr algn="ctr"/>
            <a:endParaRPr lang="th-TH" sz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77970" y="6130584"/>
            <a:ext cx="2005004" cy="64633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โรคและการรักษา</a:t>
            </a:r>
          </a:p>
          <a:p>
            <a:r>
              <a:rPr lang="th-TH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-การวินิจฉัยล่าช้า</a:t>
            </a:r>
          </a:p>
          <a:p>
            <a:r>
              <a:rPr lang="th-TH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-การรักษาล่าช้า</a:t>
            </a:r>
            <a:endParaRPr lang="th-TH" sz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73221" y="6011408"/>
            <a:ext cx="1800199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สิ่งแวดล้อม</a:t>
            </a:r>
          </a:p>
          <a:p>
            <a:r>
              <a:rPr lang="th-TH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-ลักษณะความเป็นอยู่ในแต่ละครอบครัว แออัด</a:t>
            </a:r>
            <a:endParaRPr lang="th-TH" sz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147444" y="548680"/>
            <a:ext cx="88170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โรงพยาบาลควนกาหลงเป็นโรงพยาบาลชุมชนขนาด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30 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เตียง มีการจัดบริการดูแลผู้ติดเชื้อ</a:t>
            </a:r>
            <a:r>
              <a:rPr lang="th-TH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เอช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ไอวี และผู้ป่วยวัณโรคแบบ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One-stop </a:t>
            </a: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service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 โดย</a:t>
            </a:r>
            <a:r>
              <a:rPr lang="th-TH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ทีมสห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สาขาวิชาชีพ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สำหรับการให้บริการดูแลรักษาผู้ป่วยในคลินิก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ARV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พบว่า 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ปี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2555,2556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2557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มีผู้ป่วย</a:t>
            </a:r>
            <a:r>
              <a:rPr lang="th-TH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เอช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ไอวี/เอดส์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118,125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132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อัตราการ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เกิดวัณโรคในผู้ติดเชื้อ</a:t>
            </a:r>
            <a:r>
              <a:rPr lang="th-TH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เอช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ไอวีเพิ่มขึ้น อีกทั้งวัณโรคเป็นสาเหตุการเสียชีวิตในผู้ป่วยเอดส์ในอันดับต้น  ผู้ป่วยที่เข้าคลินิก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ARV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ได้รับการคัดกรอง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TB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ทุกราย จำนวนผู้ป่วยเสียชีวิตในปี 255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5,2556,2557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เท่ากับ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,2,0,1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ราย และเกิดโรคติดเชื้อฉวยโอกาส ปีละ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1-2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ราย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ทีม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คลินิก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ARV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TB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และทีม </a:t>
            </a: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PCT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นำข้อมูลการให้บริการดูแลรักษา มาทบทวนและวิเคราะห์ พบว่า  ส่วนใหญ่กลุ่มที่พบเชื้อโรคร่วมจะเป็นโรควัณโรคมาก่อนแล้วจึงตรวจพบการติดเชื้อ</a:t>
            </a:r>
            <a:r>
              <a:rPr lang="th-TH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เอช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ไอวีและกลุ่มนี้จะมารับบริการเมื่ออาการเข้าสู่ระยะเอดส์เต็มขั้น และผล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CD4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ก็อยู่ในระดับต่ำกว่า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100 cell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mm</a:t>
            </a: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98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723734" cy="99898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th-TH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การวัดผลและผลของการเปลี่ยนแปลง </a:t>
            </a:r>
            <a:br>
              <a:rPr lang="th-TH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ปีย้อนหลังผู้ป่วย</a:t>
            </a:r>
            <a:r>
              <a:rPr 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HIV</a:t>
            </a:r>
            <a:endParaRPr lang="th-TH" sz="3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533347"/>
              </p:ext>
            </p:extLst>
          </p:nvPr>
        </p:nvGraphicFramePr>
        <p:xfrm>
          <a:off x="251520" y="1700808"/>
          <a:ext cx="8784977" cy="28651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538904"/>
                <a:gridCol w="1464163"/>
                <a:gridCol w="1390955"/>
                <a:gridCol w="13909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ตัวชี้วัด</a:t>
                      </a:r>
                      <a:endParaRPr lang="th-TH" sz="2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2555</a:t>
                      </a:r>
                      <a:endParaRPr lang="th-TH" sz="2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2556</a:t>
                      </a:r>
                      <a:endParaRPr lang="th-TH" sz="2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ปี2557</a:t>
                      </a:r>
                      <a:endParaRPr lang="th-TH" sz="2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จำนวนผู้ติดเชื้อที่ขึ้นทะเบียนรักษา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ราย )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118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125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132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ผู้ติดเชื้อ</a:t>
                      </a:r>
                      <a:r>
                        <a:rPr lang="th-TH" sz="2000" u="none" strike="noStrike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เอช</a:t>
                      </a:r>
                      <a:r>
                        <a:rPr lang="th-TH" sz="200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ไอวีที่ขึ้นทะเบียนได้รับการตรวจคัด กรองวัณโรค (รายใหม่ </a:t>
                      </a:r>
                      <a:r>
                        <a:rPr lang="en-US" sz="200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CXR+</a:t>
                      </a:r>
                      <a:r>
                        <a:rPr lang="th-TH" sz="200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ซักประวัติทุกราย รายเก่าซักประวัติ ทุกครั้งที่มารพ.) 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( 100 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 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( 100 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 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  <a:p>
                      <a:pPr algn="ctr"/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( 100 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 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  <a:p>
                      <a:pPr algn="ctr"/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ผู้ติดเชื้อ</a:t>
                      </a:r>
                      <a:r>
                        <a:rPr lang="th-TH" sz="2000" u="none" strike="noStrike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เอช</a:t>
                      </a:r>
                      <a:r>
                        <a:rPr lang="th-TH" sz="200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ไอวีที่ขึ้นทะเบียนได้รับการตรวจคัด กรองวัณโรคพบป่วยวัณโรค 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08" y="19016"/>
            <a:ext cx="981092" cy="981092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17132"/>
            <a:ext cx="2987824" cy="2240868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79512" y="4637601"/>
            <a:ext cx="2843808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13" descr="DSCF1883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3131840" y="4660051"/>
            <a:ext cx="2937765" cy="2153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หน้ายิ้ม 2"/>
          <p:cNvSpPr/>
          <p:nvPr/>
        </p:nvSpPr>
        <p:spPr>
          <a:xfrm>
            <a:off x="7740352" y="4869160"/>
            <a:ext cx="504056" cy="28803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หน้ายิ้ม 8"/>
          <p:cNvSpPr/>
          <p:nvPr/>
        </p:nvSpPr>
        <p:spPr>
          <a:xfrm>
            <a:off x="8395115" y="4929858"/>
            <a:ext cx="504056" cy="28803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หน้ายิ้ม 9"/>
          <p:cNvSpPr/>
          <p:nvPr/>
        </p:nvSpPr>
        <p:spPr>
          <a:xfrm>
            <a:off x="6182859" y="4934480"/>
            <a:ext cx="504056" cy="28803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หน้ายิ้ม 10"/>
          <p:cNvSpPr/>
          <p:nvPr/>
        </p:nvSpPr>
        <p:spPr>
          <a:xfrm>
            <a:off x="2123728" y="5285651"/>
            <a:ext cx="504056" cy="28803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หน้ายิ้ม 11"/>
          <p:cNvSpPr/>
          <p:nvPr/>
        </p:nvSpPr>
        <p:spPr>
          <a:xfrm>
            <a:off x="251520" y="5290273"/>
            <a:ext cx="504056" cy="28803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หน้ายิ้ม 12"/>
          <p:cNvSpPr/>
          <p:nvPr/>
        </p:nvSpPr>
        <p:spPr>
          <a:xfrm>
            <a:off x="755576" y="5222512"/>
            <a:ext cx="504056" cy="28803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หน้ายิ้ม 13"/>
          <p:cNvSpPr/>
          <p:nvPr/>
        </p:nvSpPr>
        <p:spPr>
          <a:xfrm>
            <a:off x="1349388" y="5227134"/>
            <a:ext cx="504056" cy="28803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079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การวัดผลและผลของการเปลี่ยนแปลง 3 ปี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ย้อนหลัง ผู้ป่วย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TB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421087"/>
              </p:ext>
            </p:extLst>
          </p:nvPr>
        </p:nvGraphicFramePr>
        <p:xfrm>
          <a:off x="323528" y="1628800"/>
          <a:ext cx="8715436" cy="338499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571900"/>
                <a:gridCol w="1785950"/>
                <a:gridCol w="1643074"/>
                <a:gridCol w="1714512"/>
              </a:tblGrid>
              <a:tr h="332716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ตัวชี้วัด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2555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2556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ปี2557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74278"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จำนวนผู้ติดเชื้อที่ขึ้นทะเบียนรักษา</a:t>
                      </a:r>
                    </a:p>
                    <a:p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ราย )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066517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จำนวนผู้ป่วยวัณโรคที่ขึ้นทะเบียนการรักษาในปีได้รับการตรวจเลือดคัดกรอง</a:t>
                      </a:r>
                      <a:r>
                        <a:rPr lang="th-TH" sz="1800" u="none" strike="noStrike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เอช</a:t>
                      </a:r>
                      <a:r>
                        <a:rPr lang="th-TH" sz="180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ไอวี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</a:t>
                      </a:r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r>
                        <a:rPr lang="en-US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</a:t>
                      </a:r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r>
                        <a:rPr lang="en-US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</a:t>
                      </a:r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r>
                        <a:rPr lang="en-US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312636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จำนวนผู้ป่วยวัณโรคที่ขึ้นทะเบียนการรักษาพบผลเลือด</a:t>
                      </a:r>
                      <a:r>
                        <a:rPr lang="th-TH" sz="1800" u="none" strike="noStrike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เอช</a:t>
                      </a:r>
                      <a:r>
                        <a:rPr lang="th-TH" sz="180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ไอวี </a:t>
                      </a:r>
                      <a:r>
                        <a:rPr lang="en-US" sz="180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positive (</a:t>
                      </a:r>
                      <a:r>
                        <a:rPr lang="th-TH" sz="180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คิดร้อยละต่อผู้ป่วยทั้งหมด)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13.04%</a:t>
                      </a:r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11.42%</a:t>
                      </a:r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  <a:p>
                      <a:pPr algn="ctr"/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14.28%</a:t>
                      </a:r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  <a:p>
                      <a:pPr algn="ctr"/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138" y="0"/>
            <a:ext cx="623862" cy="623862"/>
          </a:xfrm>
          <a:prstGeom prst="rect">
            <a:avLst/>
          </a:prstGeom>
        </p:spPr>
      </p:pic>
      <p:pic>
        <p:nvPicPr>
          <p:cNvPr id="1026" name="Picture 2" descr="E:\งบ 56\งานเอดส์ ปี 56\รูป ARV ปี 2556\DSC02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053013"/>
            <a:ext cx="2232248" cy="1782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022216"/>
            <a:ext cx="2232248" cy="1808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6" descr="G:\drive D\My Documents\My Pictures\รูปคลินิกต่างๆ\ARV\DSCF61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" y="5053013"/>
            <a:ext cx="2268538" cy="170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7016400" y="5053012"/>
            <a:ext cx="2123728" cy="1778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หน้ายิ้ม 10"/>
          <p:cNvSpPr/>
          <p:nvPr/>
        </p:nvSpPr>
        <p:spPr>
          <a:xfrm>
            <a:off x="7601002" y="5445224"/>
            <a:ext cx="504056" cy="45868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หน้ายิ้ม 11"/>
          <p:cNvSpPr/>
          <p:nvPr/>
        </p:nvSpPr>
        <p:spPr>
          <a:xfrm>
            <a:off x="6084168" y="5146994"/>
            <a:ext cx="504056" cy="45868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หน้ายิ้ม 12"/>
          <p:cNvSpPr/>
          <p:nvPr/>
        </p:nvSpPr>
        <p:spPr>
          <a:xfrm>
            <a:off x="5508104" y="5482727"/>
            <a:ext cx="504056" cy="45868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93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การวัดผลและผลของการเปลี่ยนแปลง 3 ปีย้อนหลัง</a:t>
            </a: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43011"/>
              </p:ext>
            </p:extLst>
          </p:nvPr>
        </p:nvGraphicFramePr>
        <p:xfrm>
          <a:off x="228600" y="1600200"/>
          <a:ext cx="8686800" cy="466750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941234"/>
                <a:gridCol w="1468966"/>
                <a:gridCol w="1828800"/>
                <a:gridCol w="14478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ตัวชี้วัด  (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TB / HIV </a:t>
                      </a:r>
                      <a:r>
                        <a:rPr kumimoji="0" lang="th-TH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2555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2556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2557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จำนวนผู้ป่วยวัณโรคที่ขึ้นทะเบียนการรักษาพบผลเลือด</a:t>
                      </a:r>
                      <a:r>
                        <a:rPr kumimoji="0" lang="th-TH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เอช</a:t>
                      </a:r>
                      <a:r>
                        <a:rPr kumimoji="0" lang="th-TH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ไอวี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positive </a:t>
                      </a:r>
                      <a:r>
                        <a:rPr kumimoji="0" lang="th-TH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ได้รับการตรวจ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CD4 (</a:t>
                      </a:r>
                      <a:r>
                        <a:rPr kumimoji="0" lang="th-TH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คิดร้อยละต่อผู้ป่วย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HIV positive)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th-TH" sz="14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 </a:t>
                      </a:r>
                      <a:r>
                        <a:rPr lang="en-US" sz="14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r>
                        <a:rPr lang="en-US" sz="14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4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400" kern="12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 </a:t>
                      </a: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r>
                        <a:rPr lang="en-US" sz="1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</a:t>
                      </a: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 </a:t>
                      </a: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r>
                        <a:rPr lang="en-US" sz="1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จำนวนผู้ป่วยวัณโรคและ</a:t>
                      </a:r>
                      <a:r>
                        <a:rPr kumimoji="0" lang="th-TH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เอช</a:t>
                      </a:r>
                      <a:r>
                        <a:rPr kumimoji="0" lang="th-TH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ไอวี ได้รับยาต้าน</a:t>
                      </a:r>
                      <a:r>
                        <a:rPr kumimoji="0" lang="th-TH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ไวรัส</a:t>
                      </a:r>
                      <a:r>
                        <a:rPr kumimoji="0" lang="th-TH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ตามเกณฑ์การรักษา(คิดต่อจำนวนผู้ป่วย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HIV positive)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th-TH" sz="14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 </a:t>
                      </a:r>
                      <a:r>
                        <a:rPr lang="en-US" sz="14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r>
                        <a:rPr lang="en-US" sz="14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4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400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 </a:t>
                      </a: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r>
                        <a:rPr lang="en-US" sz="1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</a:t>
                      </a: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 </a:t>
                      </a: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r>
                        <a:rPr lang="en-US" sz="1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จำนวนผู้ป่วยวัณโรคและ</a:t>
                      </a:r>
                      <a:r>
                        <a:rPr kumimoji="0" lang="th-TH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เอช</a:t>
                      </a:r>
                      <a:r>
                        <a:rPr kumimoji="0" lang="th-TH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ไอวี ได้รับยาป้องกันโรคแทรกซ้อนตามแผนการรักษาตามเกณฑ์การรักษา (คิดต่อผู้ป่วยตามเกณฑ์ที่จะต้องรับยา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OI)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th-TH" sz="14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 </a:t>
                      </a:r>
                      <a:r>
                        <a:rPr lang="en-US" sz="14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r>
                        <a:rPr lang="en-US" sz="14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4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400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 </a:t>
                      </a: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r>
                        <a:rPr lang="en-US" sz="1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</a:t>
                      </a: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 </a:t>
                      </a: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r>
                        <a:rPr lang="en-US" sz="1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ผู้ป่วยวัณโรคและ</a:t>
                      </a:r>
                      <a:r>
                        <a:rPr kumimoji="0" lang="th-TH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เอช</a:t>
                      </a:r>
                      <a:r>
                        <a:rPr kumimoji="0" lang="th-TH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ไอวีได้รับยาต้าน</a:t>
                      </a:r>
                      <a:r>
                        <a:rPr kumimoji="0" lang="th-TH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ไวรัส</a:t>
                      </a:r>
                      <a:r>
                        <a:rPr kumimoji="0" lang="th-TH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ภายใน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2-8</a:t>
                      </a:r>
                      <a:r>
                        <a:rPr kumimoji="0" lang="th-TH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อาทิตย์ตามเกณฑ์ประเทศ (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CD4&lt;50</a:t>
                      </a:r>
                      <a:r>
                        <a:rPr kumimoji="0" lang="th-TH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ภายใน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kumimoji="0" lang="th-TH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สัปดาห์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CD4&gt; 50</a:t>
                      </a:r>
                      <a:r>
                        <a:rPr kumimoji="0" lang="th-TH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ภายใน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2-8</a:t>
                      </a:r>
                      <a:r>
                        <a:rPr kumimoji="0" lang="th-TH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สัปดาห์ 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th-TH" sz="14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 </a:t>
                      </a:r>
                      <a:r>
                        <a:rPr lang="en-US" sz="14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r>
                        <a:rPr lang="en-US" sz="14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4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400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 </a:t>
                      </a: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r>
                        <a:rPr lang="en-US" sz="1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</a:t>
                      </a: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 </a:t>
                      </a: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r>
                        <a:rPr lang="en-US" sz="1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จำนวนผู้ป่วยวัณโรคและ</a:t>
                      </a:r>
                      <a:r>
                        <a:rPr kumimoji="0" lang="th-TH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เอช</a:t>
                      </a:r>
                      <a:r>
                        <a:rPr kumimoji="0" lang="th-TH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ไอวี เสียชีวิตในปีที่ประเมิน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ค่ามัธย</a:t>
                      </a:r>
                      <a:r>
                        <a:rPr kumimoji="0" lang="th-TH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ฐานระยะเวลาในการเริ่มยาต้าน</a:t>
                      </a:r>
                      <a:r>
                        <a:rPr kumimoji="0" lang="th-TH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ไวรัส</a:t>
                      </a:r>
                      <a:r>
                        <a:rPr kumimoji="0" lang="th-TH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Median time(</a:t>
                      </a:r>
                      <a:r>
                        <a:rPr kumimoji="0" lang="th-TH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วัน)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วัน</a:t>
                      </a:r>
                      <a:endParaRPr lang="th-TH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วัน</a:t>
                      </a:r>
                      <a:endParaRPr lang="th-TH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วัน</a:t>
                      </a:r>
                      <a:endParaRPr lang="th-TH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Median CD4 </a:t>
                      </a:r>
                      <a:r>
                        <a:rPr kumimoji="0" lang="th-TH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ของผู้ป่วยวัณโรคและ</a:t>
                      </a:r>
                      <a:r>
                        <a:rPr kumimoji="0" lang="th-TH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เอช</a:t>
                      </a:r>
                      <a:r>
                        <a:rPr kumimoji="0" lang="th-TH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ไอวี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68</a:t>
                      </a:r>
                      <a:endParaRPr lang="th-TH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78</a:t>
                      </a:r>
                      <a:endParaRPr lang="th-TH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89</a:t>
                      </a:r>
                      <a:endParaRPr lang="th-TH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60" y="19016"/>
            <a:ext cx="695340" cy="69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323528" y="936805"/>
            <a:ext cx="8640960" cy="267765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ดังนั้น เพื่อการพัฒนาคุณภาพการดูแลผู้ป่วยเพื่อให้ได้มีประ</a:t>
            </a:r>
            <a:r>
              <a:rPr lang="th-TH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สิทฺธิ</a:t>
            </a:r>
            <a:r>
              <a:rPr lang="th-TH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ภาพและได้มาตรฐานรวมถึงการมีคุณภาพชีวิตที่ดี คลินิก 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ARV </a:t>
            </a:r>
            <a:r>
              <a:rPr lang="th-TH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และทีมคลินิก 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TB </a:t>
            </a:r>
            <a:r>
              <a:rPr lang="th-TH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จึงได้มีการพัฒนาการดำเนินงานผสมผสานวัณโรคและเอดส์ในการดูแลผู้ป่วยร่วมกัน เพื่อให้มีคุณภาพตามมาตรฐานการดูแลผู้ป่วยโรคเอดส์และวัณโรค</a:t>
            </a:r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JHCIS\Desktop\Logoho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76" y="37236"/>
            <a:ext cx="1008137" cy="89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สี่เหลี่ยมผืนผ้า 24"/>
          <p:cNvSpPr/>
          <p:nvPr/>
        </p:nvSpPr>
        <p:spPr>
          <a:xfrm>
            <a:off x="228774" y="4581128"/>
            <a:ext cx="8720637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การให้บริการดูแลรักษาผู้ป่วยในคลินิก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ARV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ทุกวันอังคาร,พุธและศุกร์ ของสัปดาห์ที่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ของเดือน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การให้บริการดูแลรักษาผู้ป่วยใน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คลินิก 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TB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ทุก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วันพุธสัปดาห์ที่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ของ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กรณีผู้ป่วยป่วยทั้งวัณโรคและเอดส์ จะนัดมารับบริการในวันพุธสัปดาห์ที่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ของเดือน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แพทย์ผู้ดูแลในคลินิก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ARV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 คลินิก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TB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เป็นแพทย์คนเดียวกัน</a:t>
            </a:r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th-TH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ลูกศรลง 1"/>
          <p:cNvSpPr/>
          <p:nvPr/>
        </p:nvSpPr>
        <p:spPr>
          <a:xfrm>
            <a:off x="4265219" y="3614461"/>
            <a:ext cx="399878" cy="902032"/>
          </a:xfrm>
          <a:prstGeom prst="downArrow">
            <a:avLst/>
          </a:prstGeom>
          <a:solidFill>
            <a:srgbClr val="FD01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19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ูปคลื่น">
  <a:themeElements>
    <a:clrScheme name="รูปคลื่น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รูปคลื่น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รูปคลื่น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6383</TotalTime>
  <Words>2369</Words>
  <Application>Microsoft Office PowerPoint</Application>
  <PresentationFormat>นำเสนอทางหน้าจอ (4:3)</PresentationFormat>
  <Paragraphs>240</Paragraphs>
  <Slides>17</Slides>
  <Notes>3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17</vt:i4>
      </vt:variant>
    </vt:vector>
  </HeadingPairs>
  <TitlesOfParts>
    <vt:vector size="18" baseType="lpstr">
      <vt:lpstr>รูปคลื่น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การวัดผลและผลของการเปลี่ยนแปลง  3 ปีย้อนหลังผู้ป่วย HIV</vt:lpstr>
      <vt:lpstr>การวัดผลและผลของการเปลี่ยนแปลง 3 ปีย้อนหลัง ผู้ป่วย TB</vt:lpstr>
      <vt:lpstr>การวัดผลและผลของการเปลี่ยนแปลง 3 ปีย้อนหลัง</vt:lpstr>
      <vt:lpstr>งานนำเสนอ PowerPoint</vt:lpstr>
      <vt:lpstr>งานนำเสนอ PowerPoint</vt:lpstr>
      <vt:lpstr>แนวทางการดูแลผู้ป่วยวัณโรคและโรคเอดส์</vt:lpstr>
      <vt:lpstr>แนวทางการดูแลผู้ป่วยวัณโรคและโรคเอดส์</vt:lpstr>
      <vt:lpstr>แนวทางการดูแลผู้ป่วยวัณโรคและโรคเอดส์</vt:lpstr>
      <vt:lpstr>แนวทางการดูแลผู้ป่วยวัณโรคและโรคเอดส์</vt:lpstr>
      <vt:lpstr>งานนำเสนอ PowerPoint</vt:lpstr>
      <vt:lpstr>งานนำเสนอ PowerPoint</vt:lpstr>
      <vt:lpstr>งานนำเสนอ PowerPoint</vt:lpstr>
    </vt:vector>
  </TitlesOfParts>
  <Company>kkl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JHCIS</dc:creator>
  <cp:lastModifiedBy>Mussuwaree</cp:lastModifiedBy>
  <cp:revision>855</cp:revision>
  <cp:lastPrinted>2014-01-28T07:07:29Z</cp:lastPrinted>
  <dcterms:created xsi:type="dcterms:W3CDTF">2013-02-14T09:08:03Z</dcterms:created>
  <dcterms:modified xsi:type="dcterms:W3CDTF">2015-05-29T18:23:14Z</dcterms:modified>
</cp:coreProperties>
</file>